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56" r:id="rId5"/>
    <p:sldId id="259" r:id="rId6"/>
    <p:sldId id="268" r:id="rId7"/>
    <p:sldId id="260" r:id="rId8"/>
    <p:sldId id="262" r:id="rId9"/>
    <p:sldId id="263" r:id="rId10"/>
    <p:sldId id="258" r:id="rId11"/>
    <p:sldId id="269" r:id="rId12"/>
    <p:sldId id="275" r:id="rId13"/>
    <p:sldId id="274" r:id="rId14"/>
    <p:sldId id="272" r:id="rId15"/>
    <p:sldId id="271" r:id="rId16"/>
    <p:sldId id="270" r:id="rId17"/>
    <p:sldId id="273" r:id="rId18"/>
    <p:sldId id="261" r:id="rId19"/>
    <p:sldId id="267"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3AEC75-A846-47CC-8221-ED4CA93E80F1}" v="76" dt="2023-09-12T02:53:26.6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779" autoAdjust="0"/>
  </p:normalViewPr>
  <p:slideViewPr>
    <p:cSldViewPr snapToGrid="0" snapToObjects="1">
      <p:cViewPr varScale="1">
        <p:scale>
          <a:sx n="69" d="100"/>
          <a:sy n="69" d="100"/>
        </p:scale>
        <p:origin x="188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ena Yegorova" userId="6be8c52b-a37b-4089-a2f8-0ba5e29444b5" providerId="ADAL" clId="{31986A44-1EC7-4F8A-95E6-0B8CEBAAEE82}"/>
    <pc:docChg chg="custSel addSld modSld">
      <pc:chgData name="Elena Yegorova" userId="6be8c52b-a37b-4089-a2f8-0ba5e29444b5" providerId="ADAL" clId="{31986A44-1EC7-4F8A-95E6-0B8CEBAAEE82}" dt="2023-08-15T19:36:51.595" v="222" actId="20577"/>
      <pc:docMkLst>
        <pc:docMk/>
      </pc:docMkLst>
      <pc:sldChg chg="addSp delSp modSp mod">
        <pc:chgData name="Elena Yegorova" userId="6be8c52b-a37b-4089-a2f8-0ba5e29444b5" providerId="ADAL" clId="{31986A44-1EC7-4F8A-95E6-0B8CEBAAEE82}" dt="2023-08-10T19:33:38.424" v="32" actId="20577"/>
        <pc:sldMkLst>
          <pc:docMk/>
          <pc:sldMk cId="0" sldId="256"/>
        </pc:sldMkLst>
        <pc:spChg chg="mod">
          <ac:chgData name="Elena Yegorova" userId="6be8c52b-a37b-4089-a2f8-0ba5e29444b5" providerId="ADAL" clId="{31986A44-1EC7-4F8A-95E6-0B8CEBAAEE82}" dt="2023-08-10T19:33:38.424" v="32" actId="20577"/>
          <ac:spMkLst>
            <pc:docMk/>
            <pc:sldMk cId="0" sldId="256"/>
            <ac:spMk id="2" creationId="{00000000-0000-0000-0000-000000000000}"/>
          </ac:spMkLst>
        </pc:spChg>
        <pc:spChg chg="mod">
          <ac:chgData name="Elena Yegorova" userId="6be8c52b-a37b-4089-a2f8-0ba5e29444b5" providerId="ADAL" clId="{31986A44-1EC7-4F8A-95E6-0B8CEBAAEE82}" dt="2023-08-10T19:23:29.976" v="24" actId="20577"/>
          <ac:spMkLst>
            <pc:docMk/>
            <pc:sldMk cId="0" sldId="256"/>
            <ac:spMk id="3" creationId="{00000000-0000-0000-0000-000000000000}"/>
          </ac:spMkLst>
        </pc:spChg>
        <pc:spChg chg="add del mod">
          <ac:chgData name="Elena Yegorova" userId="6be8c52b-a37b-4089-a2f8-0ba5e29444b5" providerId="ADAL" clId="{31986A44-1EC7-4F8A-95E6-0B8CEBAAEE82}" dt="2023-08-10T19:33:27.186" v="29" actId="478"/>
          <ac:spMkLst>
            <pc:docMk/>
            <pc:sldMk cId="0" sldId="256"/>
            <ac:spMk id="5" creationId="{CA1CD932-E68B-2FE2-E4D5-2156ADAE1372}"/>
          </ac:spMkLst>
        </pc:spChg>
      </pc:sldChg>
      <pc:sldChg chg="modSp new mod">
        <pc:chgData name="Elena Yegorova" userId="6be8c52b-a37b-4089-a2f8-0ba5e29444b5" providerId="ADAL" clId="{31986A44-1EC7-4F8A-95E6-0B8CEBAAEE82}" dt="2023-08-15T19:36:51.595" v="222" actId="20577"/>
        <pc:sldMkLst>
          <pc:docMk/>
          <pc:sldMk cId="401499823" sldId="258"/>
        </pc:sldMkLst>
        <pc:spChg chg="mod">
          <ac:chgData name="Elena Yegorova" userId="6be8c52b-a37b-4089-a2f8-0ba5e29444b5" providerId="ADAL" clId="{31986A44-1EC7-4F8A-95E6-0B8CEBAAEE82}" dt="2023-08-15T19:36:51.595" v="222" actId="20577"/>
          <ac:spMkLst>
            <pc:docMk/>
            <pc:sldMk cId="401499823" sldId="258"/>
            <ac:spMk id="3" creationId="{6FB87F32-86BE-D884-DB0E-5B264147BF8F}"/>
          </ac:spMkLst>
        </pc:spChg>
      </pc:sldChg>
    </pc:docChg>
  </pc:docChgLst>
  <pc:docChgLst>
    <pc:chgData name="Elena Yegorova" userId="6be8c52b-a37b-4089-a2f8-0ba5e29444b5" providerId="ADAL" clId="{493AEC75-A846-47CC-8221-ED4CA93E80F1}"/>
    <pc:docChg chg="undo custSel addSld delSld modSld sldOrd">
      <pc:chgData name="Elena Yegorova" userId="6be8c52b-a37b-4089-a2f8-0ba5e29444b5" providerId="ADAL" clId="{493AEC75-A846-47CC-8221-ED4CA93E80F1}" dt="2023-09-12T03:08:22.976" v="2673" actId="12"/>
      <pc:docMkLst>
        <pc:docMk/>
      </pc:docMkLst>
      <pc:sldChg chg="modSp mod">
        <pc:chgData name="Elena Yegorova" userId="6be8c52b-a37b-4089-a2f8-0ba5e29444b5" providerId="ADAL" clId="{493AEC75-A846-47CC-8221-ED4CA93E80F1}" dt="2023-09-06T20:08:38.072" v="2063" actId="20577"/>
        <pc:sldMkLst>
          <pc:docMk/>
          <pc:sldMk cId="0" sldId="256"/>
        </pc:sldMkLst>
        <pc:spChg chg="mod">
          <ac:chgData name="Elena Yegorova" userId="6be8c52b-a37b-4089-a2f8-0ba5e29444b5" providerId="ADAL" clId="{493AEC75-A846-47CC-8221-ED4CA93E80F1}" dt="2023-09-06T20:08:38.072" v="2063" actId="20577"/>
          <ac:spMkLst>
            <pc:docMk/>
            <pc:sldMk cId="0" sldId="256"/>
            <ac:spMk id="3" creationId="{00000000-0000-0000-0000-000000000000}"/>
          </ac:spMkLst>
        </pc:spChg>
      </pc:sldChg>
      <pc:sldChg chg="del">
        <pc:chgData name="Elena Yegorova" userId="6be8c52b-a37b-4089-a2f8-0ba5e29444b5" providerId="ADAL" clId="{493AEC75-A846-47CC-8221-ED4CA93E80F1}" dt="2023-08-30T19:59:07.213" v="2" actId="47"/>
        <pc:sldMkLst>
          <pc:docMk/>
          <pc:sldMk cId="0" sldId="257"/>
        </pc:sldMkLst>
      </pc:sldChg>
      <pc:sldChg chg="addSp delSp modSp mod">
        <pc:chgData name="Elena Yegorova" userId="6be8c52b-a37b-4089-a2f8-0ba5e29444b5" providerId="ADAL" clId="{493AEC75-A846-47CC-8221-ED4CA93E80F1}" dt="2023-09-12T02:21:45.762" v="2262" actId="20577"/>
        <pc:sldMkLst>
          <pc:docMk/>
          <pc:sldMk cId="401499823" sldId="258"/>
        </pc:sldMkLst>
        <pc:spChg chg="mod">
          <ac:chgData name="Elena Yegorova" userId="6be8c52b-a37b-4089-a2f8-0ba5e29444b5" providerId="ADAL" clId="{493AEC75-A846-47CC-8221-ED4CA93E80F1}" dt="2023-09-01T15:00:34.195" v="541" actId="20577"/>
          <ac:spMkLst>
            <pc:docMk/>
            <pc:sldMk cId="401499823" sldId="258"/>
            <ac:spMk id="2" creationId="{4120C492-B29C-2DCE-CD6A-91DE30B3DBDD}"/>
          </ac:spMkLst>
        </pc:spChg>
        <pc:spChg chg="del mod">
          <ac:chgData name="Elena Yegorova" userId="6be8c52b-a37b-4089-a2f8-0ba5e29444b5" providerId="ADAL" clId="{493AEC75-A846-47CC-8221-ED4CA93E80F1}" dt="2023-09-01T15:11:42.421" v="759"/>
          <ac:spMkLst>
            <pc:docMk/>
            <pc:sldMk cId="401499823" sldId="258"/>
            <ac:spMk id="3" creationId="{6FB87F32-86BE-D884-DB0E-5B264147BF8F}"/>
          </ac:spMkLst>
        </pc:spChg>
        <pc:graphicFrameChg chg="add mod modGraphic">
          <ac:chgData name="Elena Yegorova" userId="6be8c52b-a37b-4089-a2f8-0ba5e29444b5" providerId="ADAL" clId="{493AEC75-A846-47CC-8221-ED4CA93E80F1}" dt="2023-09-12T02:21:45.762" v="2262" actId="20577"/>
          <ac:graphicFrameMkLst>
            <pc:docMk/>
            <pc:sldMk cId="401499823" sldId="258"/>
            <ac:graphicFrameMk id="4" creationId="{43B81929-5467-1C67-E9C9-2AF079DEAA03}"/>
          </ac:graphicFrameMkLst>
        </pc:graphicFrameChg>
      </pc:sldChg>
      <pc:sldChg chg="addSp delSp modSp add mod">
        <pc:chgData name="Elena Yegorova" userId="6be8c52b-a37b-4089-a2f8-0ba5e29444b5" providerId="ADAL" clId="{493AEC75-A846-47CC-8221-ED4CA93E80F1}" dt="2023-09-01T15:52:47.646" v="1257" actId="20577"/>
        <pc:sldMkLst>
          <pc:docMk/>
          <pc:sldMk cId="3091856308" sldId="259"/>
        </pc:sldMkLst>
        <pc:spChg chg="mod">
          <ac:chgData name="Elena Yegorova" userId="6be8c52b-a37b-4089-a2f8-0ba5e29444b5" providerId="ADAL" clId="{493AEC75-A846-47CC-8221-ED4CA93E80F1}" dt="2023-09-01T15:08:34.024" v="685" actId="20577"/>
          <ac:spMkLst>
            <pc:docMk/>
            <pc:sldMk cId="3091856308" sldId="259"/>
            <ac:spMk id="2" creationId="{924EA2D0-5486-75FC-F060-85ED99D68209}"/>
          </ac:spMkLst>
        </pc:spChg>
        <pc:spChg chg="mod">
          <ac:chgData name="Elena Yegorova" userId="6be8c52b-a37b-4089-a2f8-0ba5e29444b5" providerId="ADAL" clId="{493AEC75-A846-47CC-8221-ED4CA93E80F1}" dt="2023-09-01T15:32:04.871" v="1197" actId="12"/>
          <ac:spMkLst>
            <pc:docMk/>
            <pc:sldMk cId="3091856308" sldId="259"/>
            <ac:spMk id="3" creationId="{8EDAC43F-0BF1-0B55-0C38-B13B966C9E46}"/>
          </ac:spMkLst>
        </pc:spChg>
        <pc:spChg chg="add mod">
          <ac:chgData name="Elena Yegorova" userId="6be8c52b-a37b-4089-a2f8-0ba5e29444b5" providerId="ADAL" clId="{493AEC75-A846-47CC-8221-ED4CA93E80F1}" dt="2023-09-01T15:52:47.646" v="1257" actId="20577"/>
          <ac:spMkLst>
            <pc:docMk/>
            <pc:sldMk cId="3091856308" sldId="259"/>
            <ac:spMk id="6" creationId="{93CCDB94-9D3D-27E9-1934-408C49D2CD91}"/>
          </ac:spMkLst>
        </pc:spChg>
        <pc:picChg chg="add del">
          <ac:chgData name="Elena Yegorova" userId="6be8c52b-a37b-4089-a2f8-0ba5e29444b5" providerId="ADAL" clId="{493AEC75-A846-47CC-8221-ED4CA93E80F1}" dt="2023-09-01T14:42:31.363" v="18" actId="478"/>
          <ac:picMkLst>
            <pc:docMk/>
            <pc:sldMk cId="3091856308" sldId="259"/>
            <ac:picMk id="5" creationId="{4BB1A8A6-B8F1-48B0-0D5E-DDCF3F3FC8F9}"/>
          </ac:picMkLst>
        </pc:picChg>
      </pc:sldChg>
      <pc:sldChg chg="addSp delSp modSp add mod setBg modNotesTx">
        <pc:chgData name="Elena Yegorova" userId="6be8c52b-a37b-4089-a2f8-0ba5e29444b5" providerId="ADAL" clId="{493AEC75-A846-47CC-8221-ED4CA93E80F1}" dt="2023-09-10T19:43:20.387" v="2097" actId="6549"/>
        <pc:sldMkLst>
          <pc:docMk/>
          <pc:sldMk cId="0" sldId="260"/>
        </pc:sldMkLst>
        <pc:spChg chg="mod">
          <ac:chgData name="Elena Yegorova" userId="6be8c52b-a37b-4089-a2f8-0ba5e29444b5" providerId="ADAL" clId="{493AEC75-A846-47CC-8221-ED4CA93E80F1}" dt="2023-09-01T15:09:52.433" v="748" actId="20577"/>
          <ac:spMkLst>
            <pc:docMk/>
            <pc:sldMk cId="0" sldId="260"/>
            <ac:spMk id="2" creationId="{00000000-0000-0000-0000-000000000000}"/>
          </ac:spMkLst>
        </pc:spChg>
        <pc:spChg chg="mod">
          <ac:chgData name="Elena Yegorova" userId="6be8c52b-a37b-4089-a2f8-0ba5e29444b5" providerId="ADAL" clId="{493AEC75-A846-47CC-8221-ED4CA93E80F1}" dt="2023-09-01T17:07:07.291" v="1883" actId="20577"/>
          <ac:spMkLst>
            <pc:docMk/>
            <pc:sldMk cId="0" sldId="260"/>
            <ac:spMk id="3" creationId="{00000000-0000-0000-0000-000000000000}"/>
          </ac:spMkLst>
        </pc:spChg>
        <pc:spChg chg="add del">
          <ac:chgData name="Elena Yegorova" userId="6be8c52b-a37b-4089-a2f8-0ba5e29444b5" providerId="ADAL" clId="{493AEC75-A846-47CC-8221-ED4CA93E80F1}" dt="2023-09-01T15:29:06.638" v="1174" actId="11529"/>
          <ac:spMkLst>
            <pc:docMk/>
            <pc:sldMk cId="0" sldId="260"/>
            <ac:spMk id="4" creationId="{0814D090-FCFC-0B72-3310-87420B058501}"/>
          </ac:spMkLst>
        </pc:spChg>
        <pc:spChg chg="add mod">
          <ac:chgData name="Elena Yegorova" userId="6be8c52b-a37b-4089-a2f8-0ba5e29444b5" providerId="ADAL" clId="{493AEC75-A846-47CC-8221-ED4CA93E80F1}" dt="2023-09-01T15:30:05.636" v="1183" actId="1076"/>
          <ac:spMkLst>
            <pc:docMk/>
            <pc:sldMk cId="0" sldId="260"/>
            <ac:spMk id="5" creationId="{02B41752-D7A7-8920-D93D-BE6939109972}"/>
          </ac:spMkLst>
        </pc:spChg>
      </pc:sldChg>
      <pc:sldChg chg="modSp new mod">
        <pc:chgData name="Elena Yegorova" userId="6be8c52b-a37b-4089-a2f8-0ba5e29444b5" providerId="ADAL" clId="{493AEC75-A846-47CC-8221-ED4CA93E80F1}" dt="2023-09-01T15:17:59.352" v="802" actId="403"/>
        <pc:sldMkLst>
          <pc:docMk/>
          <pc:sldMk cId="3735454608" sldId="261"/>
        </pc:sldMkLst>
        <pc:spChg chg="mod">
          <ac:chgData name="Elena Yegorova" userId="6be8c52b-a37b-4089-a2f8-0ba5e29444b5" providerId="ADAL" clId="{493AEC75-A846-47CC-8221-ED4CA93E80F1}" dt="2023-09-01T15:01:08.278" v="553" actId="20577"/>
          <ac:spMkLst>
            <pc:docMk/>
            <pc:sldMk cId="3735454608" sldId="261"/>
            <ac:spMk id="2" creationId="{895C985B-CAB8-3CDB-AB47-2ED103FE1730}"/>
          </ac:spMkLst>
        </pc:spChg>
        <pc:spChg chg="mod">
          <ac:chgData name="Elena Yegorova" userId="6be8c52b-a37b-4089-a2f8-0ba5e29444b5" providerId="ADAL" clId="{493AEC75-A846-47CC-8221-ED4CA93E80F1}" dt="2023-09-01T15:17:59.352" v="802" actId="403"/>
          <ac:spMkLst>
            <pc:docMk/>
            <pc:sldMk cId="3735454608" sldId="261"/>
            <ac:spMk id="3" creationId="{1C1B911B-5E67-0E43-7E46-39333549EE69}"/>
          </ac:spMkLst>
        </pc:spChg>
      </pc:sldChg>
      <pc:sldChg chg="addSp modSp new mod">
        <pc:chgData name="Elena Yegorova" userId="6be8c52b-a37b-4089-a2f8-0ba5e29444b5" providerId="ADAL" clId="{493AEC75-A846-47CC-8221-ED4CA93E80F1}" dt="2023-09-10T19:12:47.200" v="2066" actId="20577"/>
        <pc:sldMkLst>
          <pc:docMk/>
          <pc:sldMk cId="3826931554" sldId="262"/>
        </pc:sldMkLst>
        <pc:spChg chg="mod">
          <ac:chgData name="Elena Yegorova" userId="6be8c52b-a37b-4089-a2f8-0ba5e29444b5" providerId="ADAL" clId="{493AEC75-A846-47CC-8221-ED4CA93E80F1}" dt="2023-09-01T14:43:21.919" v="32" actId="20577"/>
          <ac:spMkLst>
            <pc:docMk/>
            <pc:sldMk cId="3826931554" sldId="262"/>
            <ac:spMk id="2" creationId="{5E5CB143-C544-E6EE-A2F8-74B9E38154E9}"/>
          </ac:spMkLst>
        </pc:spChg>
        <pc:spChg chg="mod">
          <ac:chgData name="Elena Yegorova" userId="6be8c52b-a37b-4089-a2f8-0ba5e29444b5" providerId="ADAL" clId="{493AEC75-A846-47CC-8221-ED4CA93E80F1}" dt="2023-09-10T19:12:47.200" v="2066" actId="20577"/>
          <ac:spMkLst>
            <pc:docMk/>
            <pc:sldMk cId="3826931554" sldId="262"/>
            <ac:spMk id="3" creationId="{2AAF5A7D-360F-2E31-00FB-09926FBBDFB2}"/>
          </ac:spMkLst>
        </pc:spChg>
        <pc:spChg chg="add mod">
          <ac:chgData name="Elena Yegorova" userId="6be8c52b-a37b-4089-a2f8-0ba5e29444b5" providerId="ADAL" clId="{493AEC75-A846-47CC-8221-ED4CA93E80F1}" dt="2023-09-01T15:53:19.156" v="1261" actId="113"/>
          <ac:spMkLst>
            <pc:docMk/>
            <pc:sldMk cId="3826931554" sldId="262"/>
            <ac:spMk id="4" creationId="{477034F1-7C30-DF61-15C6-F26A796E0E8F}"/>
          </ac:spMkLst>
        </pc:spChg>
        <pc:spChg chg="add mod">
          <ac:chgData name="Elena Yegorova" userId="6be8c52b-a37b-4089-a2f8-0ba5e29444b5" providerId="ADAL" clId="{493AEC75-A846-47CC-8221-ED4CA93E80F1}" dt="2023-09-01T15:53:25.942" v="1263" actId="113"/>
          <ac:spMkLst>
            <pc:docMk/>
            <pc:sldMk cId="3826931554" sldId="262"/>
            <ac:spMk id="5" creationId="{AD7E3198-A08C-4C69-D0F6-C96F6ED01170}"/>
          </ac:spMkLst>
        </pc:spChg>
      </pc:sldChg>
      <pc:sldChg chg="addSp delSp modSp add mod">
        <pc:chgData name="Elena Yegorova" userId="6be8c52b-a37b-4089-a2f8-0ba5e29444b5" providerId="ADAL" clId="{493AEC75-A846-47CC-8221-ED4CA93E80F1}" dt="2023-09-11T00:31:19.725" v="2151" actId="20577"/>
        <pc:sldMkLst>
          <pc:docMk/>
          <pc:sldMk cId="577050685" sldId="263"/>
        </pc:sldMkLst>
        <pc:spChg chg="mod">
          <ac:chgData name="Elena Yegorova" userId="6be8c52b-a37b-4089-a2f8-0ba5e29444b5" providerId="ADAL" clId="{493AEC75-A846-47CC-8221-ED4CA93E80F1}" dt="2023-09-11T00:31:19.725" v="2151" actId="20577"/>
          <ac:spMkLst>
            <pc:docMk/>
            <pc:sldMk cId="577050685" sldId="263"/>
            <ac:spMk id="3" creationId="{2AAF5A7D-360F-2E31-00FB-09926FBBDFB2}"/>
          </ac:spMkLst>
        </pc:spChg>
        <pc:spChg chg="add mod">
          <ac:chgData name="Elena Yegorova" userId="6be8c52b-a37b-4089-a2f8-0ba5e29444b5" providerId="ADAL" clId="{493AEC75-A846-47CC-8221-ED4CA93E80F1}" dt="2023-09-01T15:53:31.374" v="1264" actId="113"/>
          <ac:spMkLst>
            <pc:docMk/>
            <pc:sldMk cId="577050685" sldId="263"/>
            <ac:spMk id="4" creationId="{B6B85B6B-9DFF-DEAD-648D-D58F1D111464}"/>
          </ac:spMkLst>
        </pc:spChg>
        <pc:spChg chg="add mod">
          <ac:chgData name="Elena Yegorova" userId="6be8c52b-a37b-4089-a2f8-0ba5e29444b5" providerId="ADAL" clId="{493AEC75-A846-47CC-8221-ED4CA93E80F1}" dt="2023-09-01T15:53:35.677" v="1265" actId="113"/>
          <ac:spMkLst>
            <pc:docMk/>
            <pc:sldMk cId="577050685" sldId="263"/>
            <ac:spMk id="5" creationId="{01AB993E-5DF1-52F0-3605-30305DE6AB59}"/>
          </ac:spMkLst>
        </pc:spChg>
        <pc:spChg chg="add del mod">
          <ac:chgData name="Elena Yegorova" userId="6be8c52b-a37b-4089-a2f8-0ba5e29444b5" providerId="ADAL" clId="{493AEC75-A846-47CC-8221-ED4CA93E80F1}" dt="2023-09-01T15:26:40.600" v="1141" actId="478"/>
          <ac:spMkLst>
            <pc:docMk/>
            <pc:sldMk cId="577050685" sldId="263"/>
            <ac:spMk id="6" creationId="{96B4F550-2FAA-D5AF-C924-F5D844B4C241}"/>
          </ac:spMkLst>
        </pc:spChg>
        <pc:spChg chg="add mod">
          <ac:chgData name="Elena Yegorova" userId="6be8c52b-a37b-4089-a2f8-0ba5e29444b5" providerId="ADAL" clId="{493AEC75-A846-47CC-8221-ED4CA93E80F1}" dt="2023-09-01T15:53:40.671" v="1266" actId="113"/>
          <ac:spMkLst>
            <pc:docMk/>
            <pc:sldMk cId="577050685" sldId="263"/>
            <ac:spMk id="7" creationId="{257CB1A4-66DE-55A9-2FF3-C7F59573CEEC}"/>
          </ac:spMkLst>
        </pc:spChg>
      </pc:sldChg>
      <pc:sldChg chg="modSp new del mod">
        <pc:chgData name="Elena Yegorova" userId="6be8c52b-a37b-4089-a2f8-0ba5e29444b5" providerId="ADAL" clId="{493AEC75-A846-47CC-8221-ED4CA93E80F1}" dt="2023-09-01T15:15:30.778" v="800" actId="47"/>
        <pc:sldMkLst>
          <pc:docMk/>
          <pc:sldMk cId="4294701459" sldId="264"/>
        </pc:sldMkLst>
        <pc:spChg chg="mod">
          <ac:chgData name="Elena Yegorova" userId="6be8c52b-a37b-4089-a2f8-0ba5e29444b5" providerId="ADAL" clId="{493AEC75-A846-47CC-8221-ED4CA93E80F1}" dt="2023-09-01T15:00:58.410" v="544" actId="27636"/>
          <ac:spMkLst>
            <pc:docMk/>
            <pc:sldMk cId="4294701459" sldId="264"/>
            <ac:spMk id="3" creationId="{4487A81F-EBAD-A080-F9E7-3BB83C11E3D0}"/>
          </ac:spMkLst>
        </pc:spChg>
      </pc:sldChg>
      <pc:sldChg chg="addSp delSp modSp new del mod setBg addAnim">
        <pc:chgData name="Elena Yegorova" userId="6be8c52b-a37b-4089-a2f8-0ba5e29444b5" providerId="ADAL" clId="{493AEC75-A846-47CC-8221-ED4CA93E80F1}" dt="2023-09-01T15:05:02.346" v="585" actId="47"/>
        <pc:sldMkLst>
          <pc:docMk/>
          <pc:sldMk cId="2881520521" sldId="265"/>
        </pc:sldMkLst>
        <pc:spChg chg="mod ord">
          <ac:chgData name="Elena Yegorova" userId="6be8c52b-a37b-4089-a2f8-0ba5e29444b5" providerId="ADAL" clId="{493AEC75-A846-47CC-8221-ED4CA93E80F1}" dt="2023-09-01T15:03:34.658" v="577" actId="26606"/>
          <ac:spMkLst>
            <pc:docMk/>
            <pc:sldMk cId="2881520521" sldId="265"/>
            <ac:spMk id="2" creationId="{67C7DCA3-2F74-6303-9DE3-5BA922FEC376}"/>
          </ac:spMkLst>
        </pc:spChg>
        <pc:spChg chg="add del">
          <ac:chgData name="Elena Yegorova" userId="6be8c52b-a37b-4089-a2f8-0ba5e29444b5" providerId="ADAL" clId="{493AEC75-A846-47CC-8221-ED4CA93E80F1}" dt="2023-09-01T15:03:20.946" v="575" actId="26606"/>
          <ac:spMkLst>
            <pc:docMk/>
            <pc:sldMk cId="2881520521" sldId="265"/>
            <ac:spMk id="9" creationId="{A3363022-C969-41E9-8EB2-E4C94908C1FA}"/>
          </ac:spMkLst>
        </pc:spChg>
        <pc:spChg chg="add del">
          <ac:chgData name="Elena Yegorova" userId="6be8c52b-a37b-4089-a2f8-0ba5e29444b5" providerId="ADAL" clId="{493AEC75-A846-47CC-8221-ED4CA93E80F1}" dt="2023-09-01T15:03:20.946" v="575" actId="26606"/>
          <ac:spMkLst>
            <pc:docMk/>
            <pc:sldMk cId="2881520521" sldId="265"/>
            <ac:spMk id="11" creationId="{8D1AD6B3-BE88-4CEB-BA17-790657CC4729}"/>
          </ac:spMkLst>
        </pc:spChg>
        <pc:spChg chg="add del">
          <ac:chgData name="Elena Yegorova" userId="6be8c52b-a37b-4089-a2f8-0ba5e29444b5" providerId="ADAL" clId="{493AEC75-A846-47CC-8221-ED4CA93E80F1}" dt="2023-09-01T15:03:20.929" v="574" actId="26606"/>
          <ac:spMkLst>
            <pc:docMk/>
            <pc:sldMk cId="2881520521" sldId="265"/>
            <ac:spMk id="21" creationId="{19D32F93-50AC-4C46-A5DB-291C60DDB7BD}"/>
          </ac:spMkLst>
        </pc:spChg>
        <pc:spChg chg="add del">
          <ac:chgData name="Elena Yegorova" userId="6be8c52b-a37b-4089-a2f8-0ba5e29444b5" providerId="ADAL" clId="{493AEC75-A846-47CC-8221-ED4CA93E80F1}" dt="2023-09-01T15:03:20.929" v="574" actId="26606"/>
          <ac:spMkLst>
            <pc:docMk/>
            <pc:sldMk cId="2881520521" sldId="265"/>
            <ac:spMk id="23" creationId="{B9A1D9BC-1455-4308-9ABD-A3F8EDB67AAF}"/>
          </ac:spMkLst>
        </pc:spChg>
        <pc:spChg chg="add del">
          <ac:chgData name="Elena Yegorova" userId="6be8c52b-a37b-4089-a2f8-0ba5e29444b5" providerId="ADAL" clId="{493AEC75-A846-47CC-8221-ED4CA93E80F1}" dt="2023-09-01T15:03:20.929" v="574" actId="26606"/>
          <ac:spMkLst>
            <pc:docMk/>
            <pc:sldMk cId="2881520521" sldId="265"/>
            <ac:spMk id="25" creationId="{827DC2C4-B485-428A-BF4A-472D2967F47F}"/>
          </ac:spMkLst>
        </pc:spChg>
        <pc:spChg chg="add del">
          <ac:chgData name="Elena Yegorova" userId="6be8c52b-a37b-4089-a2f8-0ba5e29444b5" providerId="ADAL" clId="{493AEC75-A846-47CC-8221-ED4CA93E80F1}" dt="2023-09-01T15:03:20.929" v="574" actId="26606"/>
          <ac:spMkLst>
            <pc:docMk/>
            <pc:sldMk cId="2881520521" sldId="265"/>
            <ac:spMk id="27" creationId="{4A62647B-1222-407C-8740-5A497612B1F5}"/>
          </ac:spMkLst>
        </pc:spChg>
        <pc:spChg chg="add del">
          <ac:chgData name="Elena Yegorova" userId="6be8c52b-a37b-4089-a2f8-0ba5e29444b5" providerId="ADAL" clId="{493AEC75-A846-47CC-8221-ED4CA93E80F1}" dt="2023-09-01T15:03:34.667" v="578" actId="26606"/>
          <ac:spMkLst>
            <pc:docMk/>
            <pc:sldMk cId="2881520521" sldId="265"/>
            <ac:spMk id="29" creationId="{337940BB-FBC4-492E-BD92-3B7B914D0EAE}"/>
          </ac:spMkLst>
        </pc:spChg>
        <pc:spChg chg="add del">
          <ac:chgData name="Elena Yegorova" userId="6be8c52b-a37b-4089-a2f8-0ba5e29444b5" providerId="ADAL" clId="{493AEC75-A846-47CC-8221-ED4CA93E80F1}" dt="2023-09-01T15:03:34.667" v="578" actId="26606"/>
          <ac:spMkLst>
            <pc:docMk/>
            <pc:sldMk cId="2881520521" sldId="265"/>
            <ac:spMk id="30" creationId="{3FCFB1DE-0B7E-48CC-BA90-B2AB0889F9D6}"/>
          </ac:spMkLst>
        </pc:spChg>
        <pc:spChg chg="add del">
          <ac:chgData name="Elena Yegorova" userId="6be8c52b-a37b-4089-a2f8-0ba5e29444b5" providerId="ADAL" clId="{493AEC75-A846-47CC-8221-ED4CA93E80F1}" dt="2023-09-01T15:03:34.658" v="577" actId="26606"/>
          <ac:spMkLst>
            <pc:docMk/>
            <pc:sldMk cId="2881520521" sldId="265"/>
            <ac:spMk id="35" creationId="{19D32F93-50AC-4C46-A5DB-291C60DDB7BD}"/>
          </ac:spMkLst>
        </pc:spChg>
        <pc:spChg chg="add del">
          <ac:chgData name="Elena Yegorova" userId="6be8c52b-a37b-4089-a2f8-0ba5e29444b5" providerId="ADAL" clId="{493AEC75-A846-47CC-8221-ED4CA93E80F1}" dt="2023-09-01T15:03:34.658" v="577" actId="26606"/>
          <ac:spMkLst>
            <pc:docMk/>
            <pc:sldMk cId="2881520521" sldId="265"/>
            <ac:spMk id="37" creationId="{827DC2C4-B485-428A-BF4A-472D2967F47F}"/>
          </ac:spMkLst>
        </pc:spChg>
        <pc:spChg chg="add del">
          <ac:chgData name="Elena Yegorova" userId="6be8c52b-a37b-4089-a2f8-0ba5e29444b5" providerId="ADAL" clId="{493AEC75-A846-47CC-8221-ED4CA93E80F1}" dt="2023-09-01T15:03:34.658" v="577" actId="26606"/>
          <ac:spMkLst>
            <pc:docMk/>
            <pc:sldMk cId="2881520521" sldId="265"/>
            <ac:spMk id="39" creationId="{EE04B5EB-F158-4507-90DD-BD23620C7CC9}"/>
          </ac:spMkLst>
        </pc:spChg>
        <pc:spChg chg="add">
          <ac:chgData name="Elena Yegorova" userId="6be8c52b-a37b-4089-a2f8-0ba5e29444b5" providerId="ADAL" clId="{493AEC75-A846-47CC-8221-ED4CA93E80F1}" dt="2023-09-01T15:03:34.667" v="578" actId="26606"/>
          <ac:spMkLst>
            <pc:docMk/>
            <pc:sldMk cId="2881520521" sldId="265"/>
            <ac:spMk id="41" creationId="{337940BB-FBC4-492E-BD92-3B7B914D0EAE}"/>
          </ac:spMkLst>
        </pc:spChg>
        <pc:spChg chg="add">
          <ac:chgData name="Elena Yegorova" userId="6be8c52b-a37b-4089-a2f8-0ba5e29444b5" providerId="ADAL" clId="{493AEC75-A846-47CC-8221-ED4CA93E80F1}" dt="2023-09-01T15:03:34.667" v="578" actId="26606"/>
          <ac:spMkLst>
            <pc:docMk/>
            <pc:sldMk cId="2881520521" sldId="265"/>
            <ac:spMk id="42" creationId="{3FCFB1DE-0B7E-48CC-BA90-B2AB0889F9D6}"/>
          </ac:spMkLst>
        </pc:spChg>
        <pc:grpChg chg="add del">
          <ac:chgData name="Elena Yegorova" userId="6be8c52b-a37b-4089-a2f8-0ba5e29444b5" providerId="ADAL" clId="{493AEC75-A846-47CC-8221-ED4CA93E80F1}" dt="2023-09-01T15:03:20.946" v="575" actId="26606"/>
          <ac:grpSpMkLst>
            <pc:docMk/>
            <pc:sldMk cId="2881520521" sldId="265"/>
            <ac:grpSpMk id="13" creationId="{89D1390B-7E13-4B4F-9CB2-391063412E54}"/>
          </ac:grpSpMkLst>
        </pc:grpChg>
        <pc:picChg chg="add del mod">
          <ac:chgData name="Elena Yegorova" userId="6be8c52b-a37b-4089-a2f8-0ba5e29444b5" providerId="ADAL" clId="{493AEC75-A846-47CC-8221-ED4CA93E80F1}" dt="2023-09-01T15:02:54" v="569" actId="478"/>
          <ac:picMkLst>
            <pc:docMk/>
            <pc:sldMk cId="2881520521" sldId="265"/>
            <ac:picMk id="4" creationId="{45871909-A742-DAB5-D1AF-F8CD79B67888}"/>
          </ac:picMkLst>
        </pc:picChg>
        <pc:picChg chg="add mod">
          <ac:chgData name="Elena Yegorova" userId="6be8c52b-a37b-4089-a2f8-0ba5e29444b5" providerId="ADAL" clId="{493AEC75-A846-47CC-8221-ED4CA93E80F1}" dt="2023-09-01T15:04:36.269" v="579" actId="1076"/>
          <ac:picMkLst>
            <pc:docMk/>
            <pc:sldMk cId="2881520521" sldId="265"/>
            <ac:picMk id="6" creationId="{5B6A8621-7B57-EDAC-C736-9E2BDC564261}"/>
          </ac:picMkLst>
        </pc:picChg>
      </pc:sldChg>
      <pc:sldChg chg="addSp delSp modSp add del mod">
        <pc:chgData name="Elena Yegorova" userId="6be8c52b-a37b-4089-a2f8-0ba5e29444b5" providerId="ADAL" clId="{493AEC75-A846-47CC-8221-ED4CA93E80F1}" dt="2023-09-01T15:04:59.843" v="584" actId="47"/>
        <pc:sldMkLst>
          <pc:docMk/>
          <pc:sldMk cId="1208160122" sldId="266"/>
        </pc:sldMkLst>
        <pc:spChg chg="del">
          <ac:chgData name="Elena Yegorova" userId="6be8c52b-a37b-4089-a2f8-0ba5e29444b5" providerId="ADAL" clId="{493AEC75-A846-47CC-8221-ED4CA93E80F1}" dt="2023-09-01T15:04:46.382" v="581" actId="478"/>
          <ac:spMkLst>
            <pc:docMk/>
            <pc:sldMk cId="1208160122" sldId="266"/>
            <ac:spMk id="3" creationId="{1C1B911B-5E67-0E43-7E46-39333549EE69}"/>
          </ac:spMkLst>
        </pc:spChg>
        <pc:spChg chg="add mod">
          <ac:chgData name="Elena Yegorova" userId="6be8c52b-a37b-4089-a2f8-0ba5e29444b5" providerId="ADAL" clId="{493AEC75-A846-47CC-8221-ED4CA93E80F1}" dt="2023-09-01T15:04:46.382" v="581" actId="478"/>
          <ac:spMkLst>
            <pc:docMk/>
            <pc:sldMk cId="1208160122" sldId="266"/>
            <ac:spMk id="5" creationId="{CD29F572-C4DD-3813-5D31-9917EF9F07D8}"/>
          </ac:spMkLst>
        </pc:spChg>
      </pc:sldChg>
      <pc:sldChg chg="delSp modSp add mod setBg delDesignElem">
        <pc:chgData name="Elena Yegorova" userId="6be8c52b-a37b-4089-a2f8-0ba5e29444b5" providerId="ADAL" clId="{493AEC75-A846-47CC-8221-ED4CA93E80F1}" dt="2023-09-01T15:06:32.510" v="640" actId="20577"/>
        <pc:sldMkLst>
          <pc:docMk/>
          <pc:sldMk cId="4099765280" sldId="267"/>
        </pc:sldMkLst>
        <pc:spChg chg="mod">
          <ac:chgData name="Elena Yegorova" userId="6be8c52b-a37b-4089-a2f8-0ba5e29444b5" providerId="ADAL" clId="{493AEC75-A846-47CC-8221-ED4CA93E80F1}" dt="2023-09-01T15:06:32.510" v="640" actId="20577"/>
          <ac:spMkLst>
            <pc:docMk/>
            <pc:sldMk cId="4099765280" sldId="267"/>
            <ac:spMk id="2" creationId="{67C7DCA3-2F74-6303-9DE3-5BA922FEC376}"/>
          </ac:spMkLst>
        </pc:spChg>
        <pc:spChg chg="del">
          <ac:chgData name="Elena Yegorova" userId="6be8c52b-a37b-4089-a2f8-0ba5e29444b5" providerId="ADAL" clId="{493AEC75-A846-47CC-8221-ED4CA93E80F1}" dt="2023-09-01T15:04:52.591" v="583"/>
          <ac:spMkLst>
            <pc:docMk/>
            <pc:sldMk cId="4099765280" sldId="267"/>
            <ac:spMk id="41" creationId="{337940BB-FBC4-492E-BD92-3B7B914D0EAE}"/>
          </ac:spMkLst>
        </pc:spChg>
        <pc:spChg chg="del">
          <ac:chgData name="Elena Yegorova" userId="6be8c52b-a37b-4089-a2f8-0ba5e29444b5" providerId="ADAL" clId="{493AEC75-A846-47CC-8221-ED4CA93E80F1}" dt="2023-09-01T15:04:52.591" v="583"/>
          <ac:spMkLst>
            <pc:docMk/>
            <pc:sldMk cId="4099765280" sldId="267"/>
            <ac:spMk id="42" creationId="{3FCFB1DE-0B7E-48CC-BA90-B2AB0889F9D6}"/>
          </ac:spMkLst>
        </pc:spChg>
        <pc:picChg chg="mod">
          <ac:chgData name="Elena Yegorova" userId="6be8c52b-a37b-4089-a2f8-0ba5e29444b5" providerId="ADAL" clId="{493AEC75-A846-47CC-8221-ED4CA93E80F1}" dt="2023-09-01T15:05:12.325" v="587" actId="1076"/>
          <ac:picMkLst>
            <pc:docMk/>
            <pc:sldMk cId="4099765280" sldId="267"/>
            <ac:picMk id="6" creationId="{5B6A8621-7B57-EDAC-C736-9E2BDC564261}"/>
          </ac:picMkLst>
        </pc:picChg>
      </pc:sldChg>
      <pc:sldChg chg="addSp delSp modSp new mod">
        <pc:chgData name="Elena Yegorova" userId="6be8c52b-a37b-4089-a2f8-0ba5e29444b5" providerId="ADAL" clId="{493AEC75-A846-47CC-8221-ED4CA93E80F1}" dt="2023-09-01T15:10:37.608" v="757" actId="404"/>
        <pc:sldMkLst>
          <pc:docMk/>
          <pc:sldMk cId="2986754788" sldId="268"/>
        </pc:sldMkLst>
        <pc:spChg chg="mod">
          <ac:chgData name="Elena Yegorova" userId="6be8c52b-a37b-4089-a2f8-0ba5e29444b5" providerId="ADAL" clId="{493AEC75-A846-47CC-8221-ED4CA93E80F1}" dt="2023-09-01T15:08:40.122" v="695" actId="20577"/>
          <ac:spMkLst>
            <pc:docMk/>
            <pc:sldMk cId="2986754788" sldId="268"/>
            <ac:spMk id="2" creationId="{7B1B008A-8D64-10C0-1A9E-749BF80A5193}"/>
          </ac:spMkLst>
        </pc:spChg>
        <pc:spChg chg="mod">
          <ac:chgData name="Elena Yegorova" userId="6be8c52b-a37b-4089-a2f8-0ba5e29444b5" providerId="ADAL" clId="{493AEC75-A846-47CC-8221-ED4CA93E80F1}" dt="2023-09-01T15:10:37.608" v="757" actId="404"/>
          <ac:spMkLst>
            <pc:docMk/>
            <pc:sldMk cId="2986754788" sldId="268"/>
            <ac:spMk id="3" creationId="{50CAC2F8-E3B2-0108-A6D2-760A5DF7C98C}"/>
          </ac:spMkLst>
        </pc:spChg>
        <pc:spChg chg="add del mod">
          <ac:chgData name="Elena Yegorova" userId="6be8c52b-a37b-4089-a2f8-0ba5e29444b5" providerId="ADAL" clId="{493AEC75-A846-47CC-8221-ED4CA93E80F1}" dt="2023-09-01T15:08:27.456" v="673"/>
          <ac:spMkLst>
            <pc:docMk/>
            <pc:sldMk cId="2986754788" sldId="268"/>
            <ac:spMk id="5" creationId="{5AC8A800-3BE5-DD18-8731-D597BB87975C}"/>
          </ac:spMkLst>
        </pc:spChg>
      </pc:sldChg>
      <pc:sldChg chg="addSp delSp modSp new mod modNotesTx">
        <pc:chgData name="Elena Yegorova" userId="6be8c52b-a37b-4089-a2f8-0ba5e29444b5" providerId="ADAL" clId="{493AEC75-A846-47CC-8221-ED4CA93E80F1}" dt="2023-09-12T03:03:18.779" v="2663" actId="255"/>
        <pc:sldMkLst>
          <pc:docMk/>
          <pc:sldMk cId="1657755254" sldId="269"/>
        </pc:sldMkLst>
        <pc:spChg chg="mod">
          <ac:chgData name="Elena Yegorova" userId="6be8c52b-a37b-4089-a2f8-0ba5e29444b5" providerId="ADAL" clId="{493AEC75-A846-47CC-8221-ED4CA93E80F1}" dt="2023-09-01T15:18:55.375" v="910" actId="27636"/>
          <ac:spMkLst>
            <pc:docMk/>
            <pc:sldMk cId="1657755254" sldId="269"/>
            <ac:spMk id="2" creationId="{1224F692-BC58-3D32-47BD-A5DF32D4EC78}"/>
          </ac:spMkLst>
        </pc:spChg>
        <pc:spChg chg="del">
          <ac:chgData name="Elena Yegorova" userId="6be8c52b-a37b-4089-a2f8-0ba5e29444b5" providerId="ADAL" clId="{493AEC75-A846-47CC-8221-ED4CA93E80F1}" dt="2023-09-01T15:18:59.429" v="911"/>
          <ac:spMkLst>
            <pc:docMk/>
            <pc:sldMk cId="1657755254" sldId="269"/>
            <ac:spMk id="3" creationId="{C6819E32-F385-FE2B-1E11-0386CDD1E9E9}"/>
          </ac:spMkLst>
        </pc:spChg>
        <pc:spChg chg="add mod">
          <ac:chgData name="Elena Yegorova" userId="6be8c52b-a37b-4089-a2f8-0ba5e29444b5" providerId="ADAL" clId="{493AEC75-A846-47CC-8221-ED4CA93E80F1}" dt="2023-09-12T03:03:18.779" v="2663" actId="255"/>
          <ac:spMkLst>
            <pc:docMk/>
            <pc:sldMk cId="1657755254" sldId="269"/>
            <ac:spMk id="6" creationId="{44E0A6E2-3C99-5550-FC8A-868977436D0E}"/>
          </ac:spMkLst>
        </pc:spChg>
        <pc:graphicFrameChg chg="add del mod">
          <ac:chgData name="Elena Yegorova" userId="6be8c52b-a37b-4089-a2f8-0ba5e29444b5" providerId="ADAL" clId="{493AEC75-A846-47CC-8221-ED4CA93E80F1}" dt="2023-09-01T15:20:35.889" v="944" actId="478"/>
          <ac:graphicFrameMkLst>
            <pc:docMk/>
            <pc:sldMk cId="1657755254" sldId="269"/>
            <ac:graphicFrameMk id="4" creationId="{7A938EBF-1C83-4319-BA72-CFB386330E47}"/>
          </ac:graphicFrameMkLst>
        </pc:graphicFrameChg>
      </pc:sldChg>
      <pc:sldChg chg="addSp delSp modSp add mod ord modNotesTx">
        <pc:chgData name="Elena Yegorova" userId="6be8c52b-a37b-4089-a2f8-0ba5e29444b5" providerId="ADAL" clId="{493AEC75-A846-47CC-8221-ED4CA93E80F1}" dt="2023-09-06T20:02:11.271" v="2025" actId="20577"/>
        <pc:sldMkLst>
          <pc:docMk/>
          <pc:sldMk cId="405547875" sldId="270"/>
        </pc:sldMkLst>
        <pc:spChg chg="mod">
          <ac:chgData name="Elena Yegorova" userId="6be8c52b-a37b-4089-a2f8-0ba5e29444b5" providerId="ADAL" clId="{493AEC75-A846-47CC-8221-ED4CA93E80F1}" dt="2023-09-01T15:19:18.957" v="943" actId="20577"/>
          <ac:spMkLst>
            <pc:docMk/>
            <pc:sldMk cId="405547875" sldId="270"/>
            <ac:spMk id="2" creationId="{1224F692-BC58-3D32-47BD-A5DF32D4EC78}"/>
          </ac:spMkLst>
        </pc:spChg>
        <pc:spChg chg="add mod">
          <ac:chgData name="Elena Yegorova" userId="6be8c52b-a37b-4089-a2f8-0ba5e29444b5" providerId="ADAL" clId="{493AEC75-A846-47CC-8221-ED4CA93E80F1}" dt="2023-09-06T20:02:11.271" v="2025" actId="20577"/>
          <ac:spMkLst>
            <pc:docMk/>
            <pc:sldMk cId="405547875" sldId="270"/>
            <ac:spMk id="5" creationId="{CE37B13F-68CD-EF3F-B5B8-4FDC75E3EFB8}"/>
          </ac:spMkLst>
        </pc:spChg>
        <pc:spChg chg="add del">
          <ac:chgData name="Elena Yegorova" userId="6be8c52b-a37b-4089-a2f8-0ba5e29444b5" providerId="ADAL" clId="{493AEC75-A846-47CC-8221-ED4CA93E80F1}" dt="2023-09-01T16:16:59.034" v="1367" actId="22"/>
          <ac:spMkLst>
            <pc:docMk/>
            <pc:sldMk cId="405547875" sldId="270"/>
            <ac:spMk id="7" creationId="{E5FBB4DD-AE25-549F-8476-9B13CE53B026}"/>
          </ac:spMkLst>
        </pc:spChg>
        <pc:spChg chg="add del">
          <ac:chgData name="Elena Yegorova" userId="6be8c52b-a37b-4089-a2f8-0ba5e29444b5" providerId="ADAL" clId="{493AEC75-A846-47CC-8221-ED4CA93E80F1}" dt="2023-09-01T16:17:05.080" v="1369" actId="22"/>
          <ac:spMkLst>
            <pc:docMk/>
            <pc:sldMk cId="405547875" sldId="270"/>
            <ac:spMk id="9" creationId="{6F405A98-E95B-D4A8-277F-02506EF5FC48}"/>
          </ac:spMkLst>
        </pc:spChg>
        <pc:spChg chg="add del">
          <ac:chgData name="Elena Yegorova" userId="6be8c52b-a37b-4089-a2f8-0ba5e29444b5" providerId="ADAL" clId="{493AEC75-A846-47CC-8221-ED4CA93E80F1}" dt="2023-09-01T16:17:10.121" v="1371" actId="22"/>
          <ac:spMkLst>
            <pc:docMk/>
            <pc:sldMk cId="405547875" sldId="270"/>
            <ac:spMk id="11" creationId="{493F06C5-19EC-4F20-0FB2-EA3E35333629}"/>
          </ac:spMkLst>
        </pc:spChg>
        <pc:graphicFrameChg chg="del">
          <ac:chgData name="Elena Yegorova" userId="6be8c52b-a37b-4089-a2f8-0ba5e29444b5" providerId="ADAL" clId="{493AEC75-A846-47CC-8221-ED4CA93E80F1}" dt="2023-09-01T15:19:09.075" v="913" actId="478"/>
          <ac:graphicFrameMkLst>
            <pc:docMk/>
            <pc:sldMk cId="405547875" sldId="270"/>
            <ac:graphicFrameMk id="4" creationId="{7A938EBF-1C83-4319-BA72-CFB386330E47}"/>
          </ac:graphicFrameMkLst>
        </pc:graphicFrameChg>
      </pc:sldChg>
      <pc:sldChg chg="modSp add mod">
        <pc:chgData name="Elena Yegorova" userId="6be8c52b-a37b-4089-a2f8-0ba5e29444b5" providerId="ADAL" clId="{493AEC75-A846-47CC-8221-ED4CA93E80F1}" dt="2023-09-11T00:59:28.375" v="2152" actId="20577"/>
        <pc:sldMkLst>
          <pc:docMk/>
          <pc:sldMk cId="2763058757" sldId="271"/>
        </pc:sldMkLst>
        <pc:spChg chg="mod">
          <ac:chgData name="Elena Yegorova" userId="6be8c52b-a37b-4089-a2f8-0ba5e29444b5" providerId="ADAL" clId="{493AEC75-A846-47CC-8221-ED4CA93E80F1}" dt="2023-09-11T00:59:28.375" v="2152" actId="20577"/>
          <ac:spMkLst>
            <pc:docMk/>
            <pc:sldMk cId="2763058757" sldId="271"/>
            <ac:spMk id="5" creationId="{CE37B13F-68CD-EF3F-B5B8-4FDC75E3EFB8}"/>
          </ac:spMkLst>
        </pc:spChg>
      </pc:sldChg>
      <pc:sldChg chg="modSp add mod">
        <pc:chgData name="Elena Yegorova" userId="6be8c52b-a37b-4089-a2f8-0ba5e29444b5" providerId="ADAL" clId="{493AEC75-A846-47CC-8221-ED4CA93E80F1}" dt="2023-09-01T16:47:47.284" v="1697" actId="27636"/>
        <pc:sldMkLst>
          <pc:docMk/>
          <pc:sldMk cId="312315316" sldId="272"/>
        </pc:sldMkLst>
        <pc:spChg chg="mod">
          <ac:chgData name="Elena Yegorova" userId="6be8c52b-a37b-4089-a2f8-0ba5e29444b5" providerId="ADAL" clId="{493AEC75-A846-47CC-8221-ED4CA93E80F1}" dt="2023-09-01T16:47:47.284" v="1697" actId="27636"/>
          <ac:spMkLst>
            <pc:docMk/>
            <pc:sldMk cId="312315316" sldId="272"/>
            <ac:spMk id="5" creationId="{CE37B13F-68CD-EF3F-B5B8-4FDC75E3EFB8}"/>
          </ac:spMkLst>
        </pc:spChg>
      </pc:sldChg>
      <pc:sldChg chg="addSp delSp modSp new mod modNotesTx">
        <pc:chgData name="Elena Yegorova" userId="6be8c52b-a37b-4089-a2f8-0ba5e29444b5" providerId="ADAL" clId="{493AEC75-A846-47CC-8221-ED4CA93E80F1}" dt="2023-09-01T17:31:03.696" v="2000" actId="20577"/>
        <pc:sldMkLst>
          <pc:docMk/>
          <pc:sldMk cId="3080562974" sldId="273"/>
        </pc:sldMkLst>
        <pc:spChg chg="mod">
          <ac:chgData name="Elena Yegorova" userId="6be8c52b-a37b-4089-a2f8-0ba5e29444b5" providerId="ADAL" clId="{493AEC75-A846-47CC-8221-ED4CA93E80F1}" dt="2023-09-01T17:30:07.586" v="1953" actId="2"/>
          <ac:spMkLst>
            <pc:docMk/>
            <pc:sldMk cId="3080562974" sldId="273"/>
            <ac:spMk id="2" creationId="{83CC91F6-0713-C10A-2AE9-631658013069}"/>
          </ac:spMkLst>
        </pc:spChg>
        <pc:spChg chg="del">
          <ac:chgData name="Elena Yegorova" userId="6be8c52b-a37b-4089-a2f8-0ba5e29444b5" providerId="ADAL" clId="{493AEC75-A846-47CC-8221-ED4CA93E80F1}" dt="2023-09-01T16:52:20.483" v="1763" actId="22"/>
          <ac:spMkLst>
            <pc:docMk/>
            <pc:sldMk cId="3080562974" sldId="273"/>
            <ac:spMk id="3" creationId="{72A10908-98B6-7D1A-7225-89A63939C20A}"/>
          </ac:spMkLst>
        </pc:spChg>
        <pc:spChg chg="add del mod">
          <ac:chgData name="Elena Yegorova" userId="6be8c52b-a37b-4089-a2f8-0ba5e29444b5" providerId="ADAL" clId="{493AEC75-A846-47CC-8221-ED4CA93E80F1}" dt="2023-09-01T16:53:17.642" v="1765" actId="22"/>
          <ac:spMkLst>
            <pc:docMk/>
            <pc:sldMk cId="3080562974" sldId="273"/>
            <ac:spMk id="7" creationId="{551BB6CE-65B5-E769-B4A1-FAC4C6B96D02}"/>
          </ac:spMkLst>
        </pc:spChg>
        <pc:spChg chg="add mod">
          <ac:chgData name="Elena Yegorova" userId="6be8c52b-a37b-4089-a2f8-0ba5e29444b5" providerId="ADAL" clId="{493AEC75-A846-47CC-8221-ED4CA93E80F1}" dt="2023-09-01T17:31:03.696" v="2000" actId="20577"/>
          <ac:spMkLst>
            <pc:docMk/>
            <pc:sldMk cId="3080562974" sldId="273"/>
            <ac:spMk id="11" creationId="{D075A917-56A3-F61C-FC4B-7DB5C814A6C2}"/>
          </ac:spMkLst>
        </pc:spChg>
        <pc:picChg chg="add del mod ord">
          <ac:chgData name="Elena Yegorova" userId="6be8c52b-a37b-4089-a2f8-0ba5e29444b5" providerId="ADAL" clId="{493AEC75-A846-47CC-8221-ED4CA93E80F1}" dt="2023-09-01T16:52:24.646" v="1764" actId="478"/>
          <ac:picMkLst>
            <pc:docMk/>
            <pc:sldMk cId="3080562974" sldId="273"/>
            <ac:picMk id="5" creationId="{2DDF3173-5EE8-92CF-449A-C4CACDC9C130}"/>
          </ac:picMkLst>
        </pc:picChg>
        <pc:picChg chg="add del mod ord modCrop">
          <ac:chgData name="Elena Yegorova" userId="6be8c52b-a37b-4089-a2f8-0ba5e29444b5" providerId="ADAL" clId="{493AEC75-A846-47CC-8221-ED4CA93E80F1}" dt="2023-09-01T16:53:38.967" v="1768" actId="21"/>
          <ac:picMkLst>
            <pc:docMk/>
            <pc:sldMk cId="3080562974" sldId="273"/>
            <ac:picMk id="9" creationId="{F81D5FAE-18B6-18A5-E28F-8F4281D4C6A5}"/>
          </ac:picMkLst>
        </pc:picChg>
        <pc:picChg chg="add mod">
          <ac:chgData name="Elena Yegorova" userId="6be8c52b-a37b-4089-a2f8-0ba5e29444b5" providerId="ADAL" clId="{493AEC75-A846-47CC-8221-ED4CA93E80F1}" dt="2023-09-01T17:30:43.665" v="1959" actId="1076"/>
          <ac:picMkLst>
            <pc:docMk/>
            <pc:sldMk cId="3080562974" sldId="273"/>
            <ac:picMk id="12" creationId="{57122591-502B-86F9-B9E3-FA5A6564C438}"/>
          </ac:picMkLst>
        </pc:picChg>
      </pc:sldChg>
      <pc:sldChg chg="addSp delSp modSp new mod">
        <pc:chgData name="Elena Yegorova" userId="6be8c52b-a37b-4089-a2f8-0ba5e29444b5" providerId="ADAL" clId="{493AEC75-A846-47CC-8221-ED4CA93E80F1}" dt="2023-09-01T17:14:21.925" v="1951" actId="20577"/>
        <pc:sldMkLst>
          <pc:docMk/>
          <pc:sldMk cId="2931743119" sldId="274"/>
        </pc:sldMkLst>
        <pc:spChg chg="mod">
          <ac:chgData name="Elena Yegorova" userId="6be8c52b-a37b-4089-a2f8-0ba5e29444b5" providerId="ADAL" clId="{493AEC75-A846-47CC-8221-ED4CA93E80F1}" dt="2023-09-01T17:14:21.925" v="1951" actId="20577"/>
          <ac:spMkLst>
            <pc:docMk/>
            <pc:sldMk cId="2931743119" sldId="274"/>
            <ac:spMk id="2" creationId="{354EF3A6-1888-DB38-116C-5CBBD5E48828}"/>
          </ac:spMkLst>
        </pc:spChg>
        <pc:spChg chg="mod">
          <ac:chgData name="Elena Yegorova" userId="6be8c52b-a37b-4089-a2f8-0ba5e29444b5" providerId="ADAL" clId="{493AEC75-A846-47CC-8221-ED4CA93E80F1}" dt="2023-09-01T17:14:10.688" v="1909" actId="20577"/>
          <ac:spMkLst>
            <pc:docMk/>
            <pc:sldMk cId="2931743119" sldId="274"/>
            <ac:spMk id="3" creationId="{F880807B-17E6-F67E-1EF7-C4EF46CC9FB7}"/>
          </ac:spMkLst>
        </pc:spChg>
        <pc:spChg chg="add del">
          <ac:chgData name="Elena Yegorova" userId="6be8c52b-a37b-4089-a2f8-0ba5e29444b5" providerId="ADAL" clId="{493AEC75-A846-47CC-8221-ED4CA93E80F1}" dt="2023-09-01T17:13:31.457" v="1889"/>
          <ac:spMkLst>
            <pc:docMk/>
            <pc:sldMk cId="2931743119" sldId="274"/>
            <ac:spMk id="4" creationId="{2604DE9D-0BE1-2E22-2F6A-03296CDA70E6}"/>
          </ac:spMkLst>
        </pc:spChg>
        <pc:spChg chg="add del">
          <ac:chgData name="Elena Yegorova" userId="6be8c52b-a37b-4089-a2f8-0ba5e29444b5" providerId="ADAL" clId="{493AEC75-A846-47CC-8221-ED4CA93E80F1}" dt="2023-09-01T17:13:31.457" v="1889"/>
          <ac:spMkLst>
            <pc:docMk/>
            <pc:sldMk cId="2931743119" sldId="274"/>
            <ac:spMk id="5" creationId="{450B677E-5608-74B1-50A3-A963EE38049C}"/>
          </ac:spMkLst>
        </pc:spChg>
        <pc:spChg chg="add del">
          <ac:chgData name="Elena Yegorova" userId="6be8c52b-a37b-4089-a2f8-0ba5e29444b5" providerId="ADAL" clId="{493AEC75-A846-47CC-8221-ED4CA93E80F1}" dt="2023-09-01T17:13:33.566" v="1891"/>
          <ac:spMkLst>
            <pc:docMk/>
            <pc:sldMk cId="2931743119" sldId="274"/>
            <ac:spMk id="6" creationId="{1DE8C4D6-D201-70F1-9505-98C9AA467C28}"/>
          </ac:spMkLst>
        </pc:spChg>
        <pc:spChg chg="add del">
          <ac:chgData name="Elena Yegorova" userId="6be8c52b-a37b-4089-a2f8-0ba5e29444b5" providerId="ADAL" clId="{493AEC75-A846-47CC-8221-ED4CA93E80F1}" dt="2023-09-01T17:13:33.566" v="1891"/>
          <ac:spMkLst>
            <pc:docMk/>
            <pc:sldMk cId="2931743119" sldId="274"/>
            <ac:spMk id="7" creationId="{EE288B7D-F8A2-9C42-9F20-ECCA31481E7F}"/>
          </ac:spMkLst>
        </pc:spChg>
        <pc:spChg chg="add del">
          <ac:chgData name="Elena Yegorova" userId="6be8c52b-a37b-4089-a2f8-0ba5e29444b5" providerId="ADAL" clId="{493AEC75-A846-47CC-8221-ED4CA93E80F1}" dt="2023-09-01T17:13:41.563" v="1893"/>
          <ac:spMkLst>
            <pc:docMk/>
            <pc:sldMk cId="2931743119" sldId="274"/>
            <ac:spMk id="8" creationId="{C173A859-6B90-331E-F67A-A48C0AC7B6D4}"/>
          </ac:spMkLst>
        </pc:spChg>
        <pc:spChg chg="add del">
          <ac:chgData name="Elena Yegorova" userId="6be8c52b-a37b-4089-a2f8-0ba5e29444b5" providerId="ADAL" clId="{493AEC75-A846-47CC-8221-ED4CA93E80F1}" dt="2023-09-01T17:13:41.563" v="1893"/>
          <ac:spMkLst>
            <pc:docMk/>
            <pc:sldMk cId="2931743119" sldId="274"/>
            <ac:spMk id="9" creationId="{71D14E1F-D752-CA9A-D8EE-7AA3816C5024}"/>
          </ac:spMkLst>
        </pc:spChg>
      </pc:sldChg>
      <pc:sldChg chg="modSp add mod">
        <pc:chgData name="Elena Yegorova" userId="6be8c52b-a37b-4089-a2f8-0ba5e29444b5" providerId="ADAL" clId="{493AEC75-A846-47CC-8221-ED4CA93E80F1}" dt="2023-09-12T03:08:22.976" v="2673" actId="12"/>
        <pc:sldMkLst>
          <pc:docMk/>
          <pc:sldMk cId="300609447" sldId="275"/>
        </pc:sldMkLst>
        <pc:spChg chg="mod">
          <ac:chgData name="Elena Yegorova" userId="6be8c52b-a37b-4089-a2f8-0ba5e29444b5" providerId="ADAL" clId="{493AEC75-A846-47CC-8221-ED4CA93E80F1}" dt="2023-09-12T03:08:22.976" v="2673" actId="12"/>
          <ac:spMkLst>
            <pc:docMk/>
            <pc:sldMk cId="300609447" sldId="275"/>
            <ac:spMk id="6" creationId="{44E0A6E2-3C99-5550-FC8A-868977436D0E}"/>
          </ac:spMkLst>
        </pc:spChg>
      </pc:sldChg>
      <pc:sldChg chg="modSp new del mod">
        <pc:chgData name="Elena Yegorova" userId="6be8c52b-a37b-4089-a2f8-0ba5e29444b5" providerId="ADAL" clId="{493AEC75-A846-47CC-8221-ED4CA93E80F1}" dt="2023-09-12T02:31:49.747" v="2319" actId="47"/>
        <pc:sldMkLst>
          <pc:docMk/>
          <pc:sldMk cId="3385527975" sldId="275"/>
        </pc:sldMkLst>
        <pc:spChg chg="mod">
          <ac:chgData name="Elena Yegorova" userId="6be8c52b-a37b-4089-a2f8-0ba5e29444b5" providerId="ADAL" clId="{493AEC75-A846-47CC-8221-ED4CA93E80F1}" dt="2023-09-12T02:17:50.153" v="2240"/>
          <ac:spMkLst>
            <pc:docMk/>
            <pc:sldMk cId="3385527975" sldId="275"/>
            <ac:spMk id="2" creationId="{48EA6EF9-B612-BA6F-2182-A46CC5842F55}"/>
          </ac:spMkLst>
        </pc:spChg>
        <pc:spChg chg="mod">
          <ac:chgData name="Elena Yegorova" userId="6be8c52b-a37b-4089-a2f8-0ba5e29444b5" providerId="ADAL" clId="{493AEC75-A846-47CC-8221-ED4CA93E80F1}" dt="2023-09-12T02:19:06.371" v="2261" actId="403"/>
          <ac:spMkLst>
            <pc:docMk/>
            <pc:sldMk cId="3385527975" sldId="275"/>
            <ac:spMk id="3" creationId="{0AA2EE45-25ED-931B-5A8B-CDC94C2477C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3065CE-7E5E-44FB-88CC-BE768CF9B274}" type="datetimeFigureOut">
              <a:rPr lang="en-US" smtClean="0"/>
              <a:t>9/10/2023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438F06-EC14-4EC7-AB2C-E4A33146B6DD}" type="slidenum">
              <a:rPr lang="en-US" smtClean="0"/>
              <a:t>‹#›</a:t>
            </a:fld>
            <a:endParaRPr lang="en-US" dirty="0"/>
          </a:p>
        </p:txBody>
      </p:sp>
    </p:spTree>
    <p:extLst>
      <p:ext uri="{BB962C8B-B14F-4D97-AF65-F5344CB8AC3E}">
        <p14:creationId xmlns:p14="http://schemas.microsoft.com/office/powerpoint/2010/main" val="2862913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F438F06-EC14-4EC7-AB2C-E4A33146B6DD}" type="slidenum">
              <a:rPr lang="en-US" smtClean="0"/>
              <a:t>1</a:t>
            </a:fld>
            <a:endParaRPr lang="en-US" dirty="0"/>
          </a:p>
        </p:txBody>
      </p:sp>
    </p:spTree>
    <p:extLst>
      <p:ext uri="{BB962C8B-B14F-4D97-AF65-F5344CB8AC3E}">
        <p14:creationId xmlns:p14="http://schemas.microsoft.com/office/powerpoint/2010/main" val="2180657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A4B716-271E-4FD9-9943-F93714B3C6D1}" type="slidenum">
              <a:rPr lang="en-US" smtClean="0"/>
              <a:t>2</a:t>
            </a:fld>
            <a:endParaRPr lang="en-US" dirty="0"/>
          </a:p>
        </p:txBody>
      </p:sp>
    </p:spTree>
    <p:extLst>
      <p:ext uri="{BB962C8B-B14F-4D97-AF65-F5344CB8AC3E}">
        <p14:creationId xmlns:p14="http://schemas.microsoft.com/office/powerpoint/2010/main" val="1350351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A4B716-271E-4FD9-9943-F93714B3C6D1}" type="slidenum">
              <a:rPr lang="en-US" smtClean="0"/>
              <a:t>4</a:t>
            </a:fld>
            <a:endParaRPr lang="en-US" dirty="0"/>
          </a:p>
        </p:txBody>
      </p:sp>
    </p:spTree>
    <p:extLst>
      <p:ext uri="{BB962C8B-B14F-4D97-AF65-F5344CB8AC3E}">
        <p14:creationId xmlns:p14="http://schemas.microsoft.com/office/powerpoint/2010/main" val="297360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1E2D"/>
                </a:solidFill>
                <a:effectLst/>
                <a:latin typeface="Google Sans"/>
              </a:rPr>
              <a:t>Remote Automated Weather Stations (RAWS) are a network of automated weather stations run by the U.S. Forest Service (USFS) and Bureau of Land Management (BLM). They are used to monitor potential wildfire conditions.</a:t>
            </a:r>
            <a:endParaRPr lang="en-US" dirty="0"/>
          </a:p>
        </p:txBody>
      </p:sp>
      <p:sp>
        <p:nvSpPr>
          <p:cNvPr id="4" name="Slide Number Placeholder 3"/>
          <p:cNvSpPr>
            <a:spLocks noGrp="1"/>
          </p:cNvSpPr>
          <p:nvPr>
            <p:ph type="sldNum" sz="quarter" idx="5"/>
          </p:nvPr>
        </p:nvSpPr>
        <p:spPr/>
        <p:txBody>
          <a:bodyPr/>
          <a:lstStyle/>
          <a:p>
            <a:fld id="{7F438F06-EC14-4EC7-AB2C-E4A33146B6DD}" type="slidenum">
              <a:rPr lang="en-US" smtClean="0"/>
              <a:t>8</a:t>
            </a:fld>
            <a:endParaRPr lang="en-US" dirty="0"/>
          </a:p>
        </p:txBody>
      </p:sp>
    </p:spTree>
    <p:extLst>
      <p:ext uri="{BB962C8B-B14F-4D97-AF65-F5344CB8AC3E}">
        <p14:creationId xmlns:p14="http://schemas.microsoft.com/office/powerpoint/2010/main" val="1751040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Google Sans"/>
              </a:rPr>
              <a:t>AWOS stations report weather information every minute and are operated by the Federal Aviation Administration (FAA)</a:t>
            </a:r>
          </a:p>
          <a:p>
            <a:r>
              <a:rPr lang="en-US" b="0" i="0" dirty="0">
                <a:solidFill>
                  <a:srgbClr val="040C28"/>
                </a:solidFill>
                <a:effectLst/>
                <a:latin typeface="Google Sans"/>
              </a:rPr>
              <a:t>ASOS stations are more advanced than AWOS stations and are typically operated by the National Weather Service (NWS)</a:t>
            </a:r>
          </a:p>
          <a:p>
            <a:r>
              <a:rPr lang="en-US" b="0" i="0" dirty="0">
                <a:solidFill>
                  <a:srgbClr val="202124"/>
                </a:solidFill>
                <a:effectLst/>
                <a:latin typeface="Google Sans"/>
              </a:rPr>
              <a:t>Stations include sensors to measure wind speed and direction, dew point, air temperature, and station pressure. The vast majority also measure precipitation type and amount, visibility, and cloud height and thickness.</a:t>
            </a:r>
            <a:endParaRPr lang="en-US" dirty="0"/>
          </a:p>
        </p:txBody>
      </p:sp>
      <p:sp>
        <p:nvSpPr>
          <p:cNvPr id="4" name="Slide Number Placeholder 3"/>
          <p:cNvSpPr>
            <a:spLocks noGrp="1"/>
          </p:cNvSpPr>
          <p:nvPr>
            <p:ph type="sldNum" sz="quarter" idx="5"/>
          </p:nvPr>
        </p:nvSpPr>
        <p:spPr/>
        <p:txBody>
          <a:bodyPr/>
          <a:lstStyle/>
          <a:p>
            <a:fld id="{7F438F06-EC14-4EC7-AB2C-E4A33146B6DD}" type="slidenum">
              <a:rPr lang="en-US" smtClean="0"/>
              <a:t>9</a:t>
            </a:fld>
            <a:endParaRPr lang="en-US" dirty="0"/>
          </a:p>
        </p:txBody>
      </p:sp>
    </p:spTree>
    <p:extLst>
      <p:ext uri="{BB962C8B-B14F-4D97-AF65-F5344CB8AC3E}">
        <p14:creationId xmlns:p14="http://schemas.microsoft.com/office/powerpoint/2010/main" val="2665524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000000"/>
                </a:solidFill>
                <a:latin typeface="Garamond" panose="02020404030301010803" pitchFamily="18" charset="0"/>
              </a:rPr>
              <a:t>This meteorological data set can only capture complex meteorological behavior (e.g., land/sea breeze, valley flows, etc.) at length scales around 27 km or greater. </a:t>
            </a:r>
            <a:endParaRPr lang="en-US" dirty="0"/>
          </a:p>
        </p:txBody>
      </p:sp>
      <p:sp>
        <p:nvSpPr>
          <p:cNvPr id="4" name="Slide Number Placeholder 3"/>
          <p:cNvSpPr>
            <a:spLocks noGrp="1"/>
          </p:cNvSpPr>
          <p:nvPr>
            <p:ph type="sldNum" sz="quarter" idx="5"/>
          </p:nvPr>
        </p:nvSpPr>
        <p:spPr/>
        <p:txBody>
          <a:bodyPr/>
          <a:lstStyle/>
          <a:p>
            <a:fld id="{7F438F06-EC14-4EC7-AB2C-E4A33146B6DD}" type="slidenum">
              <a:rPr lang="en-US" smtClean="0"/>
              <a:t>13</a:t>
            </a:fld>
            <a:endParaRPr lang="en-US" dirty="0"/>
          </a:p>
        </p:txBody>
      </p:sp>
    </p:spTree>
    <p:extLst>
      <p:ext uri="{BB962C8B-B14F-4D97-AF65-F5344CB8AC3E}">
        <p14:creationId xmlns:p14="http://schemas.microsoft.com/office/powerpoint/2010/main" val="1246391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rPr>
              <a:t>MacMetGen  - MACCS-formatted meteorological file generator. MacMetGen ensures consistency between the meteorological information used in HYSPLIT and MACCS. </a:t>
            </a:r>
          </a:p>
          <a:p>
            <a:r>
              <a:rPr lang="en-US" sz="1800" b="0" i="0" u="none" strike="noStrike" baseline="0" dirty="0">
                <a:solidFill>
                  <a:srgbClr val="000000"/>
                </a:solidFill>
                <a:latin typeface="Garamond" panose="02020404030301010803" pitchFamily="18" charset="0"/>
              </a:rPr>
              <a:t>MACCS uses a formatted meteorological file that contains data for wind speed, wind direction, stability class, and precipitation rate for each hour of a year at the release location. This is one of the inputs to MACCS shown in Figure 2-1 and Figure 2-5. Typically, this formatted meteorological file is generated from observational meteorological data at a site. </a:t>
            </a:r>
          </a:p>
          <a:p>
            <a:pPr algn="l"/>
            <a:r>
              <a:rPr lang="en-US" sz="1800" b="0" i="0" u="none" strike="noStrike" baseline="0" dirty="0">
                <a:solidFill>
                  <a:srgbClr val="000000"/>
                </a:solidFill>
                <a:latin typeface="Garamond" panose="02020404030301010803" pitchFamily="18" charset="0"/>
              </a:rPr>
              <a:t>The MACCS parameters define the period for the entries, number of sectors used in the discretization of wind direction, and method to determine stability class used to create the MACCS-formatted meteorological file. The extracted wind speeds, precipitation rates, and stability classes in the MACCS-formatted meteorological file are then used in MACCS in the weather binning </a:t>
            </a:r>
          </a:p>
          <a:p>
            <a:r>
              <a:rPr lang="en-US" sz="1800" b="0" i="0" u="none" strike="noStrike" baseline="0" dirty="0">
                <a:latin typeface="Garamond" panose="02020404030301010803" pitchFamily="18" charset="0"/>
              </a:rPr>
              <a:t>algorithm with the weather bin sampling options. The calculated stability class is also used in MACCS to determine the plume rise for each plume segment. </a:t>
            </a:r>
            <a:endParaRPr lang="en-US" dirty="0"/>
          </a:p>
        </p:txBody>
      </p:sp>
      <p:sp>
        <p:nvSpPr>
          <p:cNvPr id="4" name="Slide Number Placeholder 3"/>
          <p:cNvSpPr>
            <a:spLocks noGrp="1"/>
          </p:cNvSpPr>
          <p:nvPr>
            <p:ph type="sldNum" sz="quarter" idx="5"/>
          </p:nvPr>
        </p:nvSpPr>
        <p:spPr/>
        <p:txBody>
          <a:bodyPr/>
          <a:lstStyle/>
          <a:p>
            <a:fld id="{7F438F06-EC14-4EC7-AB2C-E4A33146B6DD}" type="slidenum">
              <a:rPr lang="en-US" smtClean="0"/>
              <a:t>14</a:t>
            </a:fld>
            <a:endParaRPr lang="en-US" dirty="0"/>
          </a:p>
        </p:txBody>
      </p:sp>
    </p:spTree>
    <p:extLst>
      <p:ext uri="{BB962C8B-B14F-4D97-AF65-F5344CB8AC3E}">
        <p14:creationId xmlns:p14="http://schemas.microsoft.com/office/powerpoint/2010/main" val="3850038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ED6EFE-8043-DA48-A87B-C3A452F48F85}" type="datetimeFigureOut">
              <a:rPr lang="en-US" smtClean="0"/>
              <a:pPr/>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980B012-4B4C-0D4B-9961-39BAA1B684B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26575" y="61261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ED6EFE-8043-DA48-A87B-C3A452F48F85}" type="datetimeFigureOut">
              <a:rPr lang="en-US" smtClean="0"/>
              <a:pPr/>
              <a:t>9/10/2023</a:t>
            </a:fld>
            <a:endParaRPr lang="en-US" dirty="0"/>
          </a:p>
        </p:txBody>
      </p:sp>
      <p:sp>
        <p:nvSpPr>
          <p:cNvPr id="5" name="Footer Placeholder 4"/>
          <p:cNvSpPr>
            <a:spLocks noGrp="1"/>
          </p:cNvSpPr>
          <p:nvPr>
            <p:ph type="ftr" sz="quarter" idx="3"/>
          </p:nvPr>
        </p:nvSpPr>
        <p:spPr>
          <a:xfrm>
            <a:off x="3124200" y="617378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280219" y="6173787"/>
            <a:ext cx="110029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0B012-4B4C-0D4B-9961-39BAA1B684B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weather.gov/"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ncei.noaa.gov/products/land-based-station/automated-surface-weather-observing-system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eather.nifc.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nrcs.usda.gov/wps/portal/wcc/home/aboutUs/monitoringPrograms/automatedSnowMonitor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dirty="0">
                <a:effectLst/>
                <a:latin typeface="Calibri" panose="020F0502020204030204" pitchFamily="34" charset="0"/>
                <a:ea typeface="Calibri" panose="020F0502020204030204" pitchFamily="34" charset="0"/>
              </a:rPr>
              <a:t>Using NCEP Data to Support Severe Accident Consequence Analysis at Locations without Onsite Meteorological Data</a:t>
            </a:r>
            <a:endParaRPr lang="en-US" sz="3200" dirty="0"/>
          </a:p>
        </p:txBody>
      </p:sp>
      <p:sp>
        <p:nvSpPr>
          <p:cNvPr id="3" name="Subtitle 2"/>
          <p:cNvSpPr>
            <a:spLocks noGrp="1"/>
          </p:cNvSpPr>
          <p:nvPr>
            <p:ph type="subTitle" idx="1"/>
          </p:nvPr>
        </p:nvSpPr>
        <p:spPr>
          <a:xfrm>
            <a:off x="1371600" y="3886199"/>
            <a:ext cx="6400800" cy="2005445"/>
          </a:xfrm>
        </p:spPr>
        <p:txBody>
          <a:bodyPr>
            <a:normAutofit fontScale="70000" lnSpcReduction="20000"/>
          </a:bodyPr>
          <a:lstStyle/>
          <a:p>
            <a:r>
              <a:rPr lang="en-US" b="1" dirty="0"/>
              <a:t>International MACCS User’s Group </a:t>
            </a:r>
          </a:p>
          <a:p>
            <a:r>
              <a:rPr lang="en-US" b="1" dirty="0"/>
              <a:t>September 11-14, 2023</a:t>
            </a:r>
          </a:p>
          <a:p>
            <a:endParaRPr lang="en-US" sz="2600" dirty="0"/>
          </a:p>
          <a:p>
            <a:pPr marL="0" marR="0" algn="ctr">
              <a:lnSpc>
                <a:spcPct val="115000"/>
              </a:lnSpc>
              <a:spcBef>
                <a:spcPts val="0"/>
              </a:spcBef>
              <a:spcAft>
                <a:spcPts val="0"/>
              </a:spcAft>
            </a:pPr>
            <a:r>
              <a:rPr lang="en-US" sz="2100" dirty="0">
                <a:effectLst/>
                <a:ea typeface="Times New Roman" panose="02020603050405020304" pitchFamily="18" charset="0"/>
                <a:cs typeface="Times New Roman" panose="02020603050405020304" pitchFamily="18" charset="0"/>
              </a:rPr>
              <a:t>Elena Yegorova</a:t>
            </a:r>
            <a:r>
              <a:rPr lang="en-US" sz="2100" baseline="30000" dirty="0">
                <a:effectLst/>
                <a:ea typeface="Times New Roman" panose="02020603050405020304" pitchFamily="18" charset="0"/>
                <a:cs typeface="Times New Roman" panose="02020603050405020304" pitchFamily="18" charset="0"/>
              </a:rPr>
              <a:t>1</a:t>
            </a:r>
            <a:r>
              <a:rPr lang="en-US" sz="2100" dirty="0">
                <a:effectLst/>
                <a:ea typeface="Times New Roman" panose="02020603050405020304" pitchFamily="18" charset="0"/>
                <a:cs typeface="Times New Roman" panose="02020603050405020304" pitchFamily="18" charset="0"/>
              </a:rPr>
              <a:t>, Daniel Clayton</a:t>
            </a:r>
            <a:r>
              <a:rPr lang="en-US" sz="2100" baseline="30000" dirty="0">
                <a:effectLst/>
                <a:ea typeface="Times New Roman" panose="02020603050405020304" pitchFamily="18" charset="0"/>
                <a:cs typeface="Times New Roman" panose="02020603050405020304" pitchFamily="18" charset="0"/>
              </a:rPr>
              <a:t>2</a:t>
            </a:r>
            <a:r>
              <a:rPr lang="en-US" sz="2100" dirty="0">
                <a:effectLst/>
                <a:ea typeface="Times New Roman" panose="02020603050405020304" pitchFamily="18" charset="0"/>
                <a:cs typeface="Times New Roman" panose="02020603050405020304" pitchFamily="18" charset="0"/>
              </a:rPr>
              <a:t>, Keith Compton</a:t>
            </a:r>
            <a:r>
              <a:rPr lang="en-US" sz="2100" baseline="30000" dirty="0">
                <a:effectLst/>
                <a:ea typeface="Times New Roman" panose="02020603050405020304" pitchFamily="18" charset="0"/>
                <a:cs typeface="Times New Roman" panose="02020603050405020304" pitchFamily="18" charset="0"/>
              </a:rPr>
              <a:t>1</a:t>
            </a:r>
            <a:r>
              <a:rPr lang="en-US" sz="2100" dirty="0">
                <a:effectLst/>
                <a:ea typeface="Times New Roman" panose="02020603050405020304" pitchFamily="18" charset="0"/>
                <a:cs typeface="Times New Roman" panose="02020603050405020304" pitchFamily="18" charset="0"/>
              </a:rPr>
              <a:t>, Amy Sharp</a:t>
            </a:r>
            <a:r>
              <a:rPr lang="en-US" sz="2100" baseline="30000" dirty="0">
                <a:effectLst/>
                <a:ea typeface="Times New Roman" panose="02020603050405020304" pitchFamily="18" charset="0"/>
                <a:cs typeface="Times New Roman" panose="02020603050405020304" pitchFamily="18" charset="0"/>
              </a:rPr>
              <a:t>1</a:t>
            </a:r>
          </a:p>
          <a:p>
            <a:pPr marL="0" marR="0" algn="ctr">
              <a:lnSpc>
                <a:spcPct val="115000"/>
              </a:lnSpc>
              <a:spcBef>
                <a:spcPts val="0"/>
              </a:spcBef>
              <a:spcAft>
                <a:spcPts val="0"/>
              </a:spcAft>
            </a:pPr>
            <a:endParaRPr lang="en-US" sz="2100" dirty="0">
              <a:effectLst/>
              <a:ea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2100" baseline="30000" dirty="0">
                <a:effectLst/>
                <a:ea typeface="Times New Roman" panose="02020603050405020304" pitchFamily="18" charset="0"/>
                <a:cs typeface="Times New Roman" panose="02020603050405020304" pitchFamily="18" charset="0"/>
              </a:rPr>
              <a:t>1</a:t>
            </a:r>
            <a:r>
              <a:rPr lang="en-US" sz="2100" dirty="0">
                <a:effectLst/>
                <a:ea typeface="Times New Roman" panose="02020603050405020304" pitchFamily="18" charset="0"/>
                <a:cs typeface="Times New Roman" panose="02020603050405020304" pitchFamily="18" charset="0"/>
              </a:rPr>
              <a:t>US Nuclear Regulatory Commission, Washington, DC, USA</a:t>
            </a:r>
          </a:p>
          <a:p>
            <a:pPr marL="0" marR="0" algn="ctr">
              <a:lnSpc>
                <a:spcPct val="115000"/>
              </a:lnSpc>
              <a:spcBef>
                <a:spcPts val="0"/>
              </a:spcBef>
              <a:spcAft>
                <a:spcPts val="0"/>
              </a:spcAft>
            </a:pPr>
            <a:r>
              <a:rPr lang="en-US" sz="2100" baseline="30000" dirty="0">
                <a:effectLst/>
                <a:ea typeface="Times New Roman" panose="02020603050405020304" pitchFamily="18" charset="0"/>
                <a:cs typeface="Times New Roman" panose="02020603050405020304" pitchFamily="18" charset="0"/>
              </a:rPr>
              <a:t>2</a:t>
            </a:r>
            <a:r>
              <a:rPr lang="en-US" sz="2100" dirty="0">
                <a:effectLst/>
                <a:ea typeface="Times New Roman" panose="02020603050405020304" pitchFamily="18" charset="0"/>
                <a:cs typeface="Times New Roman" panose="02020603050405020304" pitchFamily="18" charset="0"/>
              </a:rPr>
              <a:t>Sandia National Laboratories, Albuquerque, NM, USA</a:t>
            </a:r>
          </a:p>
          <a:p>
            <a:endParaRPr lang="en-US" sz="2600" dirty="0"/>
          </a:p>
          <a:p>
            <a:endParaRPr lang="en-US" sz="2600"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F3A6-1888-DB38-116C-5CBBD5E48828}"/>
              </a:ext>
            </a:extLst>
          </p:cNvPr>
          <p:cNvSpPr>
            <a:spLocks noGrp="1"/>
          </p:cNvSpPr>
          <p:nvPr>
            <p:ph type="title"/>
          </p:nvPr>
        </p:nvSpPr>
        <p:spPr/>
        <p:txBody>
          <a:bodyPr/>
          <a:lstStyle/>
          <a:p>
            <a:r>
              <a:rPr lang="en-US" dirty="0"/>
              <a:t>What is Numerical Reanalysis?</a:t>
            </a:r>
          </a:p>
        </p:txBody>
      </p:sp>
      <p:sp>
        <p:nvSpPr>
          <p:cNvPr id="3" name="Content Placeholder 2">
            <a:extLst>
              <a:ext uri="{FF2B5EF4-FFF2-40B4-BE49-F238E27FC236}">
                <a16:creationId xmlns:a16="http://schemas.microsoft.com/office/drawing/2014/main" id="{F880807B-17E6-F67E-1EF7-C4EF46CC9FB7}"/>
              </a:ext>
            </a:extLst>
          </p:cNvPr>
          <p:cNvSpPr>
            <a:spLocks noGrp="1"/>
          </p:cNvSpPr>
          <p:nvPr>
            <p:ph idx="1"/>
          </p:nvPr>
        </p:nvSpPr>
        <p:spPr/>
        <p:txBody>
          <a:bodyPr>
            <a:normAutofit/>
          </a:bodyPr>
          <a:lstStyle/>
          <a:p>
            <a:r>
              <a:rPr lang="en-US" dirty="0"/>
              <a:t>Reanalysis is a scientific method that combines observations with a numerical model to create a record of how weather and climate have changed over time. Reanalysis data are a blend of observations and past short-range weather forecasts that are rerun with modern weather forecasting models. </a:t>
            </a:r>
          </a:p>
        </p:txBody>
      </p:sp>
    </p:spTree>
    <p:extLst>
      <p:ext uri="{BB962C8B-B14F-4D97-AF65-F5344CB8AC3E}">
        <p14:creationId xmlns:p14="http://schemas.microsoft.com/office/powerpoint/2010/main" val="2931743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F692-BC58-3D32-47BD-A5DF32D4EC78}"/>
              </a:ext>
            </a:extLst>
          </p:cNvPr>
          <p:cNvSpPr>
            <a:spLocks noGrp="1"/>
          </p:cNvSpPr>
          <p:nvPr>
            <p:ph type="title"/>
          </p:nvPr>
        </p:nvSpPr>
        <p:spPr/>
        <p:txBody>
          <a:bodyPr>
            <a:normAutofit/>
          </a:bodyPr>
          <a:lstStyle/>
          <a:p>
            <a:r>
              <a:rPr lang="en-US" dirty="0"/>
              <a:t>Numerical Reanalysis Datasets</a:t>
            </a:r>
          </a:p>
        </p:txBody>
      </p:sp>
      <p:sp>
        <p:nvSpPr>
          <p:cNvPr id="5" name="Content Placeholder 4">
            <a:extLst>
              <a:ext uri="{FF2B5EF4-FFF2-40B4-BE49-F238E27FC236}">
                <a16:creationId xmlns:a16="http://schemas.microsoft.com/office/drawing/2014/main" id="{CE37B13F-68CD-EF3F-B5B8-4FDC75E3EFB8}"/>
              </a:ext>
            </a:extLst>
          </p:cNvPr>
          <p:cNvSpPr>
            <a:spLocks noGrp="1"/>
          </p:cNvSpPr>
          <p:nvPr>
            <p:ph idx="1"/>
          </p:nvPr>
        </p:nvSpPr>
        <p:spPr/>
        <p:txBody>
          <a:bodyPr>
            <a:normAutofit/>
          </a:bodyPr>
          <a:lstStyle/>
          <a:p>
            <a:r>
              <a:rPr lang="en-US" b="0" i="0" dirty="0">
                <a:solidFill>
                  <a:srgbClr val="000000"/>
                </a:solidFill>
                <a:effectLst/>
                <a:latin typeface="Source Sans Pro" panose="020B0503030403020204" pitchFamily="34" charset="0"/>
              </a:rPr>
              <a:t>North American Mesoscale Forecast System (NAM12)</a:t>
            </a:r>
            <a:endParaRPr lang="en-US" dirty="0"/>
          </a:p>
          <a:p>
            <a:pPr lvl="1"/>
            <a:r>
              <a:rPr lang="en-US" sz="2400" dirty="0"/>
              <a:t>2010 – Present;  12 km resolution; CONUS, Alaska</a:t>
            </a:r>
          </a:p>
          <a:p>
            <a:pPr lvl="1"/>
            <a:r>
              <a:rPr lang="en-US" sz="2400" dirty="0">
                <a:solidFill>
                  <a:srgbClr val="000000"/>
                </a:solidFill>
              </a:rPr>
              <a:t>O</a:t>
            </a:r>
            <a:r>
              <a:rPr lang="en-US" sz="2400" b="0" i="0" dirty="0">
                <a:solidFill>
                  <a:srgbClr val="000000"/>
                </a:solidFill>
                <a:effectLst/>
              </a:rPr>
              <a:t>ne of the National Centers For Environmental Prediction’s (NCEP) major models for producing weather forecasts. NAM generates multiple grids (or domains) of weather forecasts over the North American continent at various horizontal resolutions. Each grid contains data for dozens of weather parameters, including temperature, precipitation, lightning, and turbulent kinetic energy.</a:t>
            </a:r>
            <a:endParaRPr lang="en-US" sz="2400" dirty="0"/>
          </a:p>
          <a:p>
            <a:endParaRPr lang="en-US" dirty="0"/>
          </a:p>
        </p:txBody>
      </p:sp>
    </p:spTree>
    <p:extLst>
      <p:ext uri="{BB962C8B-B14F-4D97-AF65-F5344CB8AC3E}">
        <p14:creationId xmlns:p14="http://schemas.microsoft.com/office/powerpoint/2010/main" val="312315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F692-BC58-3D32-47BD-A5DF32D4EC78}"/>
              </a:ext>
            </a:extLst>
          </p:cNvPr>
          <p:cNvSpPr>
            <a:spLocks noGrp="1"/>
          </p:cNvSpPr>
          <p:nvPr>
            <p:ph type="title"/>
          </p:nvPr>
        </p:nvSpPr>
        <p:spPr/>
        <p:txBody>
          <a:bodyPr>
            <a:normAutofit/>
          </a:bodyPr>
          <a:lstStyle/>
          <a:p>
            <a:r>
              <a:rPr lang="en-US" dirty="0"/>
              <a:t>Numerical Reanalysis Datasets</a:t>
            </a:r>
          </a:p>
        </p:txBody>
      </p:sp>
      <p:sp>
        <p:nvSpPr>
          <p:cNvPr id="5" name="Content Placeholder 4">
            <a:extLst>
              <a:ext uri="{FF2B5EF4-FFF2-40B4-BE49-F238E27FC236}">
                <a16:creationId xmlns:a16="http://schemas.microsoft.com/office/drawing/2014/main" id="{CE37B13F-68CD-EF3F-B5B8-4FDC75E3EFB8}"/>
              </a:ext>
            </a:extLst>
          </p:cNvPr>
          <p:cNvSpPr>
            <a:spLocks noGrp="1"/>
          </p:cNvSpPr>
          <p:nvPr>
            <p:ph idx="1"/>
          </p:nvPr>
        </p:nvSpPr>
        <p:spPr/>
        <p:txBody>
          <a:bodyPr>
            <a:normAutofit/>
          </a:bodyPr>
          <a:lstStyle/>
          <a:p>
            <a:r>
              <a:rPr lang="en-US" b="0" i="0" dirty="0">
                <a:solidFill>
                  <a:srgbClr val="112000"/>
                </a:solidFill>
                <a:effectLst/>
                <a:latin typeface="Google Sans"/>
              </a:rPr>
              <a:t>High-Resolution Rapid Refresh (HRRR)</a:t>
            </a:r>
            <a:r>
              <a:rPr lang="en-US" dirty="0"/>
              <a:t> </a:t>
            </a:r>
          </a:p>
          <a:p>
            <a:pPr lvl="1"/>
            <a:r>
              <a:rPr lang="en-US" sz="2400" dirty="0"/>
              <a:t>2019 – present; 3 km resolution; CONUS</a:t>
            </a:r>
          </a:p>
          <a:p>
            <a:pPr lvl="1"/>
            <a:r>
              <a:rPr lang="en-US" sz="2400" b="0" i="0" dirty="0">
                <a:solidFill>
                  <a:srgbClr val="000000"/>
                </a:solidFill>
                <a:effectLst/>
              </a:rPr>
              <a:t>NOAA real-time 3-km resolution, hourly updated, cloud-resolving, convection-allowing atmospheric model, initialized by 3km grids with 3km radar assimilation. Radar data is assimilated in the HRRR every 15 min over a 1-h period adding further detail to that provided by the hourly data assimilation from the 13 km radar-enhanced Rapid Refresh Product.</a:t>
            </a:r>
            <a:endParaRPr lang="en-US" sz="2400" dirty="0"/>
          </a:p>
          <a:p>
            <a:endParaRPr lang="en-US" dirty="0"/>
          </a:p>
        </p:txBody>
      </p:sp>
    </p:spTree>
    <p:extLst>
      <p:ext uri="{BB962C8B-B14F-4D97-AF65-F5344CB8AC3E}">
        <p14:creationId xmlns:p14="http://schemas.microsoft.com/office/powerpoint/2010/main" val="2763058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F692-BC58-3D32-47BD-A5DF32D4EC78}"/>
              </a:ext>
            </a:extLst>
          </p:cNvPr>
          <p:cNvSpPr>
            <a:spLocks noGrp="1"/>
          </p:cNvSpPr>
          <p:nvPr>
            <p:ph type="title"/>
          </p:nvPr>
        </p:nvSpPr>
        <p:spPr/>
        <p:txBody>
          <a:bodyPr>
            <a:normAutofit/>
          </a:bodyPr>
          <a:lstStyle/>
          <a:p>
            <a:r>
              <a:rPr lang="en-US" dirty="0"/>
              <a:t>Numerical Reanalysis Datasets</a:t>
            </a:r>
          </a:p>
        </p:txBody>
      </p:sp>
      <p:sp>
        <p:nvSpPr>
          <p:cNvPr id="5" name="Content Placeholder 4">
            <a:extLst>
              <a:ext uri="{FF2B5EF4-FFF2-40B4-BE49-F238E27FC236}">
                <a16:creationId xmlns:a16="http://schemas.microsoft.com/office/drawing/2014/main" id="{CE37B13F-68CD-EF3F-B5B8-4FDC75E3EFB8}"/>
              </a:ext>
            </a:extLst>
          </p:cNvPr>
          <p:cNvSpPr>
            <a:spLocks noGrp="1"/>
          </p:cNvSpPr>
          <p:nvPr>
            <p:ph idx="1"/>
          </p:nvPr>
        </p:nvSpPr>
        <p:spPr/>
        <p:txBody>
          <a:bodyPr>
            <a:normAutofit fontScale="92500" lnSpcReduction="10000"/>
          </a:bodyPr>
          <a:lstStyle/>
          <a:p>
            <a:r>
              <a:rPr lang="en-US" sz="3200" dirty="0">
                <a:solidFill>
                  <a:srgbClr val="000000"/>
                </a:solidFill>
              </a:rPr>
              <a:t>Weather Research and Forecasting Reanalysis (</a:t>
            </a:r>
            <a:r>
              <a:rPr lang="en-US" dirty="0"/>
              <a:t>WRF27)  </a:t>
            </a:r>
          </a:p>
          <a:p>
            <a:r>
              <a:rPr lang="en-US" sz="2400" dirty="0">
                <a:solidFill>
                  <a:srgbClr val="000000"/>
                </a:solidFill>
              </a:rPr>
              <a:t>1980 – present; 27 km resolution; CONUS</a:t>
            </a:r>
          </a:p>
          <a:p>
            <a:r>
              <a:rPr lang="en-US" sz="2400" dirty="0">
                <a:solidFill>
                  <a:srgbClr val="000000"/>
                </a:solidFill>
              </a:rPr>
              <a:t>Created using the Weather Research and Forecasting (WRF) model (Skamarock et al., 2008), using the North American Regional Reanalysis (NARR) data set as initial conditions, and nudged by the observational data from the National Centers for Environmental Prediction (NCEP) Automated Data Processing (ADP) global surface data sets. Model output for each hour is converted to a 27-km Lambert conformal grid centered over North America (216 x 174 cells). Data at 34 sigma levels (vertical) are included for six variables: pressure, temperature, u, v, and w wind velocities, and relative humidity. </a:t>
            </a:r>
          </a:p>
        </p:txBody>
      </p:sp>
    </p:spTree>
    <p:extLst>
      <p:ext uri="{BB962C8B-B14F-4D97-AF65-F5344CB8AC3E}">
        <p14:creationId xmlns:p14="http://schemas.microsoft.com/office/powerpoint/2010/main" val="405547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C91F6-0713-C10A-2AE9-631658013069}"/>
              </a:ext>
            </a:extLst>
          </p:cNvPr>
          <p:cNvSpPr>
            <a:spLocks noGrp="1"/>
          </p:cNvSpPr>
          <p:nvPr>
            <p:ph type="title"/>
          </p:nvPr>
        </p:nvSpPr>
        <p:spPr/>
        <p:txBody>
          <a:bodyPr/>
          <a:lstStyle/>
          <a:p>
            <a:r>
              <a:rPr lang="en-US" dirty="0"/>
              <a:t>MacMetGen Utility</a:t>
            </a:r>
          </a:p>
        </p:txBody>
      </p:sp>
      <p:sp>
        <p:nvSpPr>
          <p:cNvPr id="11" name="Content Placeholder 10">
            <a:extLst>
              <a:ext uri="{FF2B5EF4-FFF2-40B4-BE49-F238E27FC236}">
                <a16:creationId xmlns:a16="http://schemas.microsoft.com/office/drawing/2014/main" id="{D075A917-56A3-F61C-FC4B-7DB5C814A6C2}"/>
              </a:ext>
            </a:extLst>
          </p:cNvPr>
          <p:cNvSpPr>
            <a:spLocks noGrp="1"/>
          </p:cNvSpPr>
          <p:nvPr>
            <p:ph idx="1"/>
          </p:nvPr>
        </p:nvSpPr>
        <p:spPr/>
        <p:txBody>
          <a:bodyPr>
            <a:normAutofit/>
          </a:bodyPr>
          <a:lstStyle/>
          <a:p>
            <a:r>
              <a:rPr lang="en-US" sz="1800" dirty="0">
                <a:solidFill>
                  <a:srgbClr val="000000"/>
                </a:solidFill>
              </a:rPr>
              <a:t>The input reanalysis meteorological data used by MacMetGen are the same as those used by HYSPLIT (available at NOAA ARL ftp site). </a:t>
            </a:r>
          </a:p>
          <a:p>
            <a:r>
              <a:rPr lang="en-US" sz="1800" dirty="0">
                <a:solidFill>
                  <a:srgbClr val="000000"/>
                </a:solidFill>
              </a:rPr>
              <a:t>The MACCS parameters define the period for the entries, number of sectors used in the discretization of wind direction, and method to determine stability class used to create the MACCS-formatted meteorological file. </a:t>
            </a:r>
          </a:p>
        </p:txBody>
      </p:sp>
      <p:pic>
        <p:nvPicPr>
          <p:cNvPr id="12" name="Content Placeholder 8">
            <a:extLst>
              <a:ext uri="{FF2B5EF4-FFF2-40B4-BE49-F238E27FC236}">
                <a16:creationId xmlns:a16="http://schemas.microsoft.com/office/drawing/2014/main" id="{57122591-502B-86F9-B9E3-FA5A6564C438}"/>
              </a:ext>
            </a:extLst>
          </p:cNvPr>
          <p:cNvPicPr>
            <a:picLocks noChangeAspect="1"/>
          </p:cNvPicPr>
          <p:nvPr/>
        </p:nvPicPr>
        <p:blipFill rotWithShape="1">
          <a:blip r:embed="rId3"/>
          <a:srcRect l="21331" t="45228" r="23914" b="15513"/>
          <a:stretch/>
        </p:blipFill>
        <p:spPr>
          <a:xfrm>
            <a:off x="1609071" y="3241203"/>
            <a:ext cx="5925858" cy="2389910"/>
          </a:xfrm>
          <a:prstGeom prst="rect">
            <a:avLst/>
          </a:prstGeom>
        </p:spPr>
      </p:pic>
    </p:spTree>
    <p:extLst>
      <p:ext uri="{BB962C8B-B14F-4D97-AF65-F5344CB8AC3E}">
        <p14:creationId xmlns:p14="http://schemas.microsoft.com/office/powerpoint/2010/main" val="3080562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C985B-CAB8-3CDB-AB47-2ED103FE173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C1B911B-5E67-0E43-7E46-39333549EE69}"/>
              </a:ext>
            </a:extLst>
          </p:cNvPr>
          <p:cNvSpPr>
            <a:spLocks noGrp="1"/>
          </p:cNvSpPr>
          <p:nvPr>
            <p:ph idx="1"/>
          </p:nvPr>
        </p:nvSpPr>
        <p:spPr/>
        <p:txBody>
          <a:bodyPr>
            <a:normAutofit/>
          </a:bodyPr>
          <a:lstStyle/>
          <a:p>
            <a:r>
              <a:rPr lang="en-US" sz="2000" dirty="0">
                <a:effectLst/>
                <a:ea typeface="Times New Roman" panose="02020603050405020304" pitchFamily="18" charset="0"/>
              </a:rPr>
              <a:t>Understanding how the probabilistic consequences estimated using publicly available and synthetic data compare to those using site meteorological tower data may lead to more agility and flexibility in performing these calculations for future situations that requirement special techniques.  </a:t>
            </a:r>
          </a:p>
          <a:p>
            <a:r>
              <a:rPr lang="en-AU" sz="2000" dirty="0">
                <a:effectLst/>
                <a:ea typeface="Times New Roman" panose="02020603050405020304" pitchFamily="18" charset="0"/>
              </a:rPr>
              <a:t>The time horizon for deploying small modular and micro-reactors varies with some projections starting in the next ten years.  However, while the results of this study may be applied to analyses of specific new reactor designs, they may also inform severe accident analyses undertaken in the future related to generic requirements.</a:t>
            </a:r>
            <a:endParaRPr lang="en-US" sz="3600" dirty="0"/>
          </a:p>
        </p:txBody>
      </p:sp>
    </p:spTree>
    <p:extLst>
      <p:ext uri="{BB962C8B-B14F-4D97-AF65-F5344CB8AC3E}">
        <p14:creationId xmlns:p14="http://schemas.microsoft.com/office/powerpoint/2010/main" val="3735454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7DCA3-2F74-6303-9DE3-5BA922FEC376}"/>
              </a:ext>
            </a:extLst>
          </p:cNvPr>
          <p:cNvSpPr>
            <a:spLocks noGrp="1"/>
          </p:cNvSpPr>
          <p:nvPr>
            <p:ph type="title"/>
          </p:nvPr>
        </p:nvSpPr>
        <p:spPr>
          <a:xfrm>
            <a:off x="3640491" y="320041"/>
            <a:ext cx="5030313" cy="5610242"/>
          </a:xfrm>
        </p:spPr>
        <p:txBody>
          <a:bodyPr vert="horz" lIns="91440" tIns="45720" rIns="91440" bIns="45720" rtlCol="0" anchor="b">
            <a:normAutofit/>
          </a:bodyPr>
          <a:lstStyle/>
          <a:p>
            <a:pPr algn="l" defTabSz="914400">
              <a:lnSpc>
                <a:spcPct val="90000"/>
              </a:lnSpc>
            </a:pPr>
            <a:r>
              <a:rPr lang="en-US" sz="5700" kern="1200" dirty="0">
                <a:solidFill>
                  <a:schemeClr val="tx1"/>
                </a:solidFill>
                <a:latin typeface="+mj-lt"/>
                <a:ea typeface="+mj-ea"/>
                <a:cs typeface="+mj-cs"/>
              </a:rPr>
              <a:t>Questions</a:t>
            </a:r>
            <a:br>
              <a:rPr lang="en-US" sz="5700" kern="1200" dirty="0">
                <a:solidFill>
                  <a:schemeClr val="tx1"/>
                </a:solidFill>
                <a:latin typeface="+mj-lt"/>
                <a:ea typeface="+mj-ea"/>
                <a:cs typeface="+mj-cs"/>
              </a:rPr>
            </a:br>
            <a:br>
              <a:rPr lang="en-US" sz="5700" dirty="0"/>
            </a:br>
            <a:br>
              <a:rPr lang="en-US" sz="5700" dirty="0"/>
            </a:br>
            <a:r>
              <a:rPr lang="en-US" sz="3600" dirty="0"/>
              <a:t>Contact: </a:t>
            </a:r>
            <a:br>
              <a:rPr lang="en-US" sz="5700" dirty="0"/>
            </a:br>
            <a:r>
              <a:rPr lang="en-US" sz="3200" dirty="0"/>
              <a:t>Elena.Yegorova@nrc.gov</a:t>
            </a:r>
            <a:endParaRPr lang="en-US" sz="5700" kern="1200" dirty="0">
              <a:solidFill>
                <a:schemeClr val="tx1"/>
              </a:solidFill>
              <a:latin typeface="+mj-lt"/>
              <a:ea typeface="+mj-ea"/>
              <a:cs typeface="+mj-cs"/>
            </a:endParaRPr>
          </a:p>
        </p:txBody>
      </p:sp>
      <p:pic>
        <p:nvPicPr>
          <p:cNvPr id="6" name="Graphic 5" descr="Help">
            <a:extLst>
              <a:ext uri="{FF2B5EF4-FFF2-40B4-BE49-F238E27FC236}">
                <a16:creationId xmlns:a16="http://schemas.microsoft.com/office/drawing/2014/main" id="{5B6A8621-7B57-EDAC-C736-9E2BDC5642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6562" y="1700928"/>
            <a:ext cx="3065526" cy="3065526"/>
          </a:xfrm>
          <a:prstGeom prst="rect">
            <a:avLst/>
          </a:prstGeom>
        </p:spPr>
      </p:pic>
    </p:spTree>
    <p:extLst>
      <p:ext uri="{BB962C8B-B14F-4D97-AF65-F5344CB8AC3E}">
        <p14:creationId xmlns:p14="http://schemas.microsoft.com/office/powerpoint/2010/main" val="409976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700"/>
                                        <p:tgtEl>
                                          <p:spTgt spid="6"/>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EA2D0-5486-75FC-F060-85ED99D68209}"/>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8EDAC43F-0BF1-0B55-0C38-B13B966C9E46}"/>
              </a:ext>
            </a:extLst>
          </p:cNvPr>
          <p:cNvSpPr>
            <a:spLocks noGrp="1"/>
          </p:cNvSpPr>
          <p:nvPr>
            <p:ph idx="1"/>
          </p:nvPr>
        </p:nvSpPr>
        <p:spPr/>
        <p:txBody>
          <a:bodyPr/>
          <a:lstStyle/>
          <a:p>
            <a:r>
              <a:rPr lang="en-US" sz="1800" b="1" i="0" u="none" strike="noStrike" baseline="0" dirty="0">
                <a:solidFill>
                  <a:srgbClr val="000000"/>
                </a:solidFill>
              </a:rPr>
              <a:t>HYSPLIT/MACCS Atmospheric Dispersion Model Technical  Documentation and Benchmark Analysis </a:t>
            </a:r>
            <a:r>
              <a:rPr lang="en-US" sz="1800" i="0" u="none" strike="noStrike" baseline="0" dirty="0">
                <a:solidFill>
                  <a:srgbClr val="000000"/>
                </a:solidFill>
              </a:rPr>
              <a:t>– Published April, 2022</a:t>
            </a:r>
          </a:p>
          <a:p>
            <a:pPr>
              <a:buFont typeface="Arial" panose="020B0604020202020204" pitchFamily="34" charset="0"/>
              <a:buChar char="•"/>
            </a:pPr>
            <a:endParaRPr lang="en-US" sz="1800" i="0" u="none" strike="noStrike" baseline="0" dirty="0">
              <a:solidFill>
                <a:srgbClr val="000000"/>
              </a:solidFill>
              <a:latin typeface="Arial" panose="020B0604020202020204" pitchFamily="34" charset="0"/>
            </a:endParaRPr>
          </a:p>
          <a:p>
            <a:pPr lvl="1">
              <a:buFont typeface="Arial" panose="020B0604020202020204" pitchFamily="34" charset="0"/>
              <a:buChar char="•"/>
            </a:pPr>
            <a:r>
              <a:rPr lang="en-US" sz="1800" dirty="0">
                <a:solidFill>
                  <a:srgbClr val="000000"/>
                </a:solidFill>
              </a:rPr>
              <a:t>The nuclear accident consequence analysis code MACCS has traditionally modeled dispersion during downwind transport using a Gaussian plume segment model. </a:t>
            </a:r>
          </a:p>
          <a:p>
            <a:pPr lvl="1">
              <a:buFont typeface="Arial" panose="020B0604020202020204" pitchFamily="34" charset="0"/>
              <a:buChar char="•"/>
            </a:pPr>
            <a:r>
              <a:rPr lang="en-US" sz="1800" b="0" i="0" u="none" strike="noStrike" baseline="0" dirty="0">
                <a:solidFill>
                  <a:srgbClr val="000000"/>
                </a:solidFill>
              </a:rPr>
              <a:t>HYSPLIT/MACCS coupling has been implemented, with HYSPLIT as an alternative ATD option. </a:t>
            </a:r>
          </a:p>
          <a:p>
            <a:pPr lvl="1">
              <a:buFont typeface="Arial" panose="020B0604020202020204" pitchFamily="34" charset="0"/>
              <a:buChar char="•"/>
            </a:pPr>
            <a:r>
              <a:rPr lang="en-US" sz="1800" dirty="0">
                <a:solidFill>
                  <a:srgbClr val="000000"/>
                </a:solidFill>
              </a:rPr>
              <a:t>MACCS uses the HYSPLIT-generated air concentration, and ground deposition values to calculate the same range of output quantities (dose, health effects, risks, etc.) that can be generated when using the MACCS Gaussian ATD model. </a:t>
            </a:r>
          </a:p>
        </p:txBody>
      </p:sp>
      <p:sp>
        <p:nvSpPr>
          <p:cNvPr id="6" name="Rectangle 5">
            <a:extLst>
              <a:ext uri="{FF2B5EF4-FFF2-40B4-BE49-F238E27FC236}">
                <a16:creationId xmlns:a16="http://schemas.microsoft.com/office/drawing/2014/main" id="{93CCDB94-9D3D-27E9-1934-408C49D2CD91}"/>
              </a:ext>
            </a:extLst>
          </p:cNvPr>
          <p:cNvSpPr/>
          <p:nvPr/>
        </p:nvSpPr>
        <p:spPr>
          <a:xfrm>
            <a:off x="457200" y="1600200"/>
            <a:ext cx="8229600" cy="8589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t>HYSPLIT/MACCS Atmospheric Dispersion Model Technical Documentation and Benchmark Analysis – Published April, 2022</a:t>
            </a:r>
          </a:p>
        </p:txBody>
      </p:sp>
    </p:spTree>
    <p:extLst>
      <p:ext uri="{BB962C8B-B14F-4D97-AF65-F5344CB8AC3E}">
        <p14:creationId xmlns:p14="http://schemas.microsoft.com/office/powerpoint/2010/main" val="3091856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B008A-8D64-10C0-1A9E-749BF80A5193}"/>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50CAC2F8-E3B2-0108-A6D2-760A5DF7C98C}"/>
              </a:ext>
            </a:extLst>
          </p:cNvPr>
          <p:cNvSpPr>
            <a:spLocks noGrp="1"/>
          </p:cNvSpPr>
          <p:nvPr>
            <p:ph idx="1"/>
          </p:nvPr>
        </p:nvSpPr>
        <p:spPr/>
        <p:txBody>
          <a:bodyPr/>
          <a:lstStyle/>
          <a:p>
            <a:r>
              <a:rPr lang="en-US" sz="2400" dirty="0">
                <a:solidFill>
                  <a:srgbClr val="000000"/>
                </a:solidFill>
              </a:rPr>
              <a:t>Recent modifications to the MACCS modeling system have opened the possibility of using regional three-dimensional meteorological fields developed from the National Center for Environmental Prediction (NCEP) for severe accident consequence analysis.</a:t>
            </a:r>
          </a:p>
          <a:p>
            <a:pPr marL="0" indent="0">
              <a:buNone/>
            </a:pPr>
            <a:endParaRPr lang="en-US" dirty="0"/>
          </a:p>
        </p:txBody>
      </p:sp>
    </p:spTree>
    <p:extLst>
      <p:ext uri="{BB962C8B-B14F-4D97-AF65-F5344CB8AC3E}">
        <p14:creationId xmlns:p14="http://schemas.microsoft.com/office/powerpoint/2010/main" val="2986754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Focused Research</a:t>
            </a:r>
          </a:p>
        </p:txBody>
      </p:sp>
      <p:sp>
        <p:nvSpPr>
          <p:cNvPr id="3" name="Content Placeholder 2"/>
          <p:cNvSpPr>
            <a:spLocks noGrp="1"/>
          </p:cNvSpPr>
          <p:nvPr>
            <p:ph idx="1"/>
          </p:nvPr>
        </p:nvSpPr>
        <p:spPr>
          <a:xfrm>
            <a:off x="457200" y="1511424"/>
            <a:ext cx="8229600" cy="4525963"/>
          </a:xfrm>
        </p:spPr>
        <p:txBody>
          <a:bodyPr>
            <a:normAutofit/>
          </a:bodyPr>
          <a:lstStyle/>
          <a:p>
            <a:r>
              <a:rPr lang="en-US" sz="1800" b="1" dirty="0">
                <a:effectLst/>
                <a:ea typeface="Calibri" panose="020F0502020204030204" pitchFamily="34" charset="0"/>
              </a:rPr>
              <a:t>“Use of National Centers for Environmental Prediction (NCEP) Data to Support Severe Accident Consequence Analysis at Locations without Onsite Meteorological Data”:</a:t>
            </a:r>
          </a:p>
          <a:p>
            <a:pPr>
              <a:buFont typeface="Arial" panose="020B0604020202020204" pitchFamily="34" charset="0"/>
              <a:buChar char="•"/>
            </a:pPr>
            <a:endParaRPr lang="en-US" sz="1800" b="1" dirty="0">
              <a:effectLst/>
              <a:ea typeface="Calibri" panose="020F0502020204030204" pitchFamily="34" charset="0"/>
            </a:endParaRPr>
          </a:p>
          <a:p>
            <a:pPr lvl="1">
              <a:buFont typeface="Arial" panose="020B0604020202020204" pitchFamily="34" charset="0"/>
              <a:buChar char="•"/>
            </a:pPr>
            <a:r>
              <a:rPr lang="en-US" sz="1800" dirty="0">
                <a:effectLst/>
                <a:ea typeface="Times New Roman" panose="02020603050405020304" pitchFamily="18" charset="0"/>
                <a:cs typeface="Times New Roman" panose="02020603050405020304" pitchFamily="18" charset="0"/>
              </a:rPr>
              <a:t>With the anticipated future deployment of advanced nuclear technologies, it becomes essential to assess the potential range of severe accident consequences for locations where onsite meteorological data is not currently available. </a:t>
            </a:r>
          </a:p>
          <a:p>
            <a:pPr lvl="1">
              <a:buFont typeface="Arial" panose="020B0604020202020204" pitchFamily="34" charset="0"/>
              <a:buChar char="•"/>
            </a:pPr>
            <a:r>
              <a:rPr lang="en-US" sz="1800" dirty="0">
                <a:cs typeface="Times New Roman" panose="02020603050405020304" pitchFamily="18" charset="0"/>
              </a:rPr>
              <a:t>The objective of this project is to assess the feasibility of applying NCEP reanalysis weather data at locations without meteorological tower data to perform consequence analysis. </a:t>
            </a:r>
          </a:p>
          <a:p>
            <a:pPr lvl="1">
              <a:buFont typeface="Arial" panose="020B0604020202020204" pitchFamily="34" charset="0"/>
              <a:buChar char="•"/>
            </a:pPr>
            <a:r>
              <a:rPr lang="en-US" sz="1800" dirty="0">
                <a:cs typeface="Times New Roman" panose="02020603050405020304" pitchFamily="18" charset="0"/>
              </a:rPr>
              <a:t>Understanding how the probabilistic consequences estimated using atmospheric reanalysis data compare to those using site meteorological tower data may lead to more flexibility in performing these calculations for future situations that require special techniques. </a:t>
            </a:r>
          </a:p>
          <a:p>
            <a:pPr marL="457200" lvl="1" indent="0">
              <a:buNone/>
            </a:pPr>
            <a:endParaRPr lang="en-US" dirty="0"/>
          </a:p>
        </p:txBody>
      </p:sp>
      <p:sp>
        <p:nvSpPr>
          <p:cNvPr id="5" name="Rectangle 4">
            <a:extLst>
              <a:ext uri="{FF2B5EF4-FFF2-40B4-BE49-F238E27FC236}">
                <a16:creationId xmlns:a16="http://schemas.microsoft.com/office/drawing/2014/main" id="{02B41752-D7A7-8920-D93D-BE6939109972}"/>
              </a:ext>
            </a:extLst>
          </p:cNvPr>
          <p:cNvSpPr/>
          <p:nvPr/>
        </p:nvSpPr>
        <p:spPr>
          <a:xfrm>
            <a:off x="457200" y="1511424"/>
            <a:ext cx="8229600" cy="1143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effectLst/>
                <a:ea typeface="Calibri" panose="020F0502020204030204" pitchFamily="34" charset="0"/>
              </a:rPr>
              <a:t>“Use of National Centers for Environmental Prediction (NCEP) Data to Support Severe Accident Consequence Analysis at Locations without Onsite Meteorological Data</a:t>
            </a:r>
            <a:r>
              <a:rPr lang="en-US" sz="1800" b="1" dirty="0">
                <a:effectLst/>
                <a:ea typeface="Calibri" panose="020F0502020204030204" pitchFamily="34"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CB143-C544-E6EE-A2F8-74B9E38154E9}"/>
              </a:ext>
            </a:extLst>
          </p:cNvPr>
          <p:cNvSpPr>
            <a:spLocks noGrp="1"/>
          </p:cNvSpPr>
          <p:nvPr>
            <p:ph type="title"/>
          </p:nvPr>
        </p:nvSpPr>
        <p:spPr/>
        <p:txBody>
          <a:bodyPr/>
          <a:lstStyle/>
          <a:p>
            <a:r>
              <a:rPr lang="en-US" dirty="0"/>
              <a:t>Project Tasks</a:t>
            </a:r>
          </a:p>
        </p:txBody>
      </p:sp>
      <p:sp>
        <p:nvSpPr>
          <p:cNvPr id="3" name="Content Placeholder 2">
            <a:extLst>
              <a:ext uri="{FF2B5EF4-FFF2-40B4-BE49-F238E27FC236}">
                <a16:creationId xmlns:a16="http://schemas.microsoft.com/office/drawing/2014/main" id="{2AAF5A7D-360F-2E31-00FB-09926FBBDFB2}"/>
              </a:ext>
            </a:extLst>
          </p:cNvPr>
          <p:cNvSpPr>
            <a:spLocks noGrp="1"/>
          </p:cNvSpPr>
          <p:nvPr>
            <p:ph idx="1"/>
          </p:nvPr>
        </p:nvSpPr>
        <p:spPr>
          <a:xfrm>
            <a:off x="457200" y="1688692"/>
            <a:ext cx="8229600" cy="4525963"/>
          </a:xfrm>
        </p:spPr>
        <p:txBody>
          <a:bodyPr>
            <a:normAutofit/>
          </a:bodyPr>
          <a:lstStyle/>
          <a:p>
            <a:pPr marL="0" marR="0" indent="0">
              <a:lnSpc>
                <a:spcPct val="115000"/>
              </a:lnSpc>
              <a:spcBef>
                <a:spcPts val="0"/>
              </a:spcBef>
              <a:spcAft>
                <a:spcPts val="0"/>
              </a:spcAft>
              <a:buNone/>
              <a:tabLst>
                <a:tab pos="685800" algn="ctr"/>
              </a:tabLst>
            </a:pPr>
            <a:endParaRPr lang="en-US" sz="1800" dirty="0">
              <a:effectLst/>
              <a:ea typeface="Times New Roman" panose="02020603050405020304" pitchFamily="18" charset="0"/>
              <a:cs typeface="Times New Roman" panose="02020603050405020304" pitchFamily="18" charset="0"/>
            </a:endParaRPr>
          </a:p>
          <a:p>
            <a:pPr>
              <a:lnSpc>
                <a:spcPct val="115000"/>
              </a:lnSpc>
              <a:spcBef>
                <a:spcPts val="0"/>
              </a:spcBef>
              <a:tabLst>
                <a:tab pos="685800" algn="ctr"/>
              </a:tabLst>
            </a:pPr>
            <a:r>
              <a:rPr lang="en-US" sz="1800" dirty="0">
                <a:effectLst/>
                <a:ea typeface="Times New Roman" panose="02020603050405020304" pitchFamily="18" charset="0"/>
                <a:cs typeface="Times New Roman" panose="02020603050405020304" pitchFamily="18" charset="0"/>
              </a:rPr>
              <a:t> Compilation of </a:t>
            </a:r>
            <a:r>
              <a:rPr lang="en-AU" sz="1800" dirty="0">
                <a:effectLst/>
                <a:ea typeface="Times New Roman" panose="02020603050405020304" pitchFamily="18" charset="0"/>
                <a:cs typeface="Times New Roman" panose="02020603050405020304" pitchFamily="18" charset="0"/>
              </a:rPr>
              <a:t>a list of potential sources of publicly available hourly site meteorological </a:t>
            </a:r>
            <a:r>
              <a:rPr lang="en-AU" sz="1800" dirty="0">
                <a:cs typeface="Times New Roman" panose="02020603050405020304" pitchFamily="18" charset="0"/>
              </a:rPr>
              <a:t>data (environmental reports, National Weather Service (NWS) stations, etc.) and examine to determine if meteorological data are sufficient to develop a MACCS-formatted weather file.  </a:t>
            </a:r>
          </a:p>
          <a:p>
            <a:pPr>
              <a:lnSpc>
                <a:spcPct val="115000"/>
              </a:lnSpc>
              <a:spcBef>
                <a:spcPts val="0"/>
              </a:spcBef>
              <a:tabLst>
                <a:tab pos="685800" algn="ctr"/>
              </a:tabLst>
            </a:pPr>
            <a:r>
              <a:rPr lang="en-AU" sz="1800" dirty="0">
                <a:cs typeface="Times New Roman" panose="02020603050405020304" pitchFamily="18" charset="0"/>
              </a:rPr>
              <a:t>Compilation of a list of numerical weather reanalysis products </a:t>
            </a:r>
          </a:p>
          <a:p>
            <a:pPr>
              <a:lnSpc>
                <a:spcPct val="115000"/>
              </a:lnSpc>
              <a:spcBef>
                <a:spcPts val="0"/>
              </a:spcBef>
              <a:tabLst>
                <a:tab pos="685800" algn="ctr"/>
              </a:tabLst>
            </a:pPr>
            <a:r>
              <a:rPr lang="en-AU" sz="1800" dirty="0">
                <a:cs typeface="Times New Roman" panose="02020603050405020304" pitchFamily="18" charset="0"/>
              </a:rPr>
              <a:t>Selection of case studies representative of various meteorological regimes.  </a:t>
            </a:r>
          </a:p>
          <a:p>
            <a:pPr marL="0" marR="0" indent="0">
              <a:lnSpc>
                <a:spcPct val="115000"/>
              </a:lnSpc>
              <a:spcBef>
                <a:spcPts val="0"/>
              </a:spcBef>
              <a:spcAft>
                <a:spcPts val="0"/>
              </a:spcAft>
              <a:buNone/>
              <a:tabLst>
                <a:tab pos="685800" algn="ctr"/>
              </a:tabLst>
            </a:pPr>
            <a:endParaRPr lang="en-US" sz="1800" dirty="0">
              <a:effectLst/>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0"/>
              </a:spcAft>
              <a:buNone/>
              <a:tabLst>
                <a:tab pos="685800" algn="ctr"/>
              </a:tabLst>
            </a:pPr>
            <a:endParaRPr lang="en-AU" sz="1800" dirty="0">
              <a:effectLst/>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0"/>
              </a:spcAft>
              <a:buNone/>
              <a:tabLst>
                <a:tab pos="685800" algn="ctr"/>
              </a:tabLst>
            </a:pPr>
            <a:endParaRPr lang="en-AU" sz="1800" dirty="0">
              <a:effectLst/>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0"/>
              </a:spcAft>
              <a:buNone/>
              <a:tabLst>
                <a:tab pos="685800" algn="ctr"/>
              </a:tabLst>
            </a:pPr>
            <a:r>
              <a:rPr lang="en-AU" sz="1800" dirty="0">
                <a:effectLst/>
                <a:ea typeface="Times New Roman" panose="02020603050405020304" pitchFamily="18" charset="0"/>
                <a:cs typeface="Times New Roman" panose="02020603050405020304" pitchFamily="18" charset="0"/>
              </a:rPr>
              <a:t>Selection of a subset of publicly available hourly site meteorological datasets and development of MACCS weather files for those datasets.</a:t>
            </a:r>
            <a:endParaRPr lang="en-US" sz="1800" dirty="0">
              <a:effectLst/>
              <a:ea typeface="Times New Roman" panose="02020603050405020304" pitchFamily="18" charset="0"/>
              <a:cs typeface="Times New Roman" panose="02020603050405020304" pitchFamily="18" charset="0"/>
            </a:endParaRPr>
          </a:p>
          <a:p>
            <a:pPr marL="0" indent="0">
              <a:buNone/>
            </a:pPr>
            <a:endParaRPr lang="en-US" dirty="0"/>
          </a:p>
        </p:txBody>
      </p:sp>
      <p:sp>
        <p:nvSpPr>
          <p:cNvPr id="4" name="Rectangle 3">
            <a:extLst>
              <a:ext uri="{FF2B5EF4-FFF2-40B4-BE49-F238E27FC236}">
                <a16:creationId xmlns:a16="http://schemas.microsoft.com/office/drawing/2014/main" id="{477034F1-7C30-DF61-15C6-F26A796E0E8F}"/>
              </a:ext>
            </a:extLst>
          </p:cNvPr>
          <p:cNvSpPr/>
          <p:nvPr/>
        </p:nvSpPr>
        <p:spPr>
          <a:xfrm>
            <a:off x="457200" y="1490054"/>
            <a:ext cx="8229600" cy="3972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Task 1</a:t>
            </a:r>
          </a:p>
        </p:txBody>
      </p:sp>
      <p:sp>
        <p:nvSpPr>
          <p:cNvPr id="5" name="Rectangle 4">
            <a:extLst>
              <a:ext uri="{FF2B5EF4-FFF2-40B4-BE49-F238E27FC236}">
                <a16:creationId xmlns:a16="http://schemas.microsoft.com/office/drawing/2014/main" id="{AD7E3198-A08C-4C69-D0F6-C96F6ED01170}"/>
              </a:ext>
            </a:extLst>
          </p:cNvPr>
          <p:cNvSpPr/>
          <p:nvPr/>
        </p:nvSpPr>
        <p:spPr>
          <a:xfrm>
            <a:off x="457200" y="4215783"/>
            <a:ext cx="8229600" cy="3972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Task 2</a:t>
            </a:r>
          </a:p>
        </p:txBody>
      </p:sp>
    </p:spTree>
    <p:extLst>
      <p:ext uri="{BB962C8B-B14F-4D97-AF65-F5344CB8AC3E}">
        <p14:creationId xmlns:p14="http://schemas.microsoft.com/office/powerpoint/2010/main" val="3826931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CB143-C544-E6EE-A2F8-74B9E38154E9}"/>
              </a:ext>
            </a:extLst>
          </p:cNvPr>
          <p:cNvSpPr>
            <a:spLocks noGrp="1"/>
          </p:cNvSpPr>
          <p:nvPr>
            <p:ph type="title"/>
          </p:nvPr>
        </p:nvSpPr>
        <p:spPr/>
        <p:txBody>
          <a:bodyPr/>
          <a:lstStyle/>
          <a:p>
            <a:r>
              <a:rPr lang="en-US" dirty="0"/>
              <a:t>Project Tasks</a:t>
            </a:r>
          </a:p>
        </p:txBody>
      </p:sp>
      <p:sp>
        <p:nvSpPr>
          <p:cNvPr id="3" name="Content Placeholder 2">
            <a:extLst>
              <a:ext uri="{FF2B5EF4-FFF2-40B4-BE49-F238E27FC236}">
                <a16:creationId xmlns:a16="http://schemas.microsoft.com/office/drawing/2014/main" id="{2AAF5A7D-360F-2E31-00FB-09926FBBDFB2}"/>
              </a:ext>
            </a:extLst>
          </p:cNvPr>
          <p:cNvSpPr>
            <a:spLocks noGrp="1"/>
          </p:cNvSpPr>
          <p:nvPr>
            <p:ph idx="1"/>
          </p:nvPr>
        </p:nvSpPr>
        <p:spPr/>
        <p:txBody>
          <a:bodyPr>
            <a:normAutofit lnSpcReduction="10000"/>
          </a:bodyPr>
          <a:lstStyle/>
          <a:p>
            <a:pPr marL="0" marR="0" indent="0">
              <a:lnSpc>
                <a:spcPct val="115000"/>
              </a:lnSpc>
              <a:spcBef>
                <a:spcPts val="0"/>
              </a:spcBef>
              <a:spcAft>
                <a:spcPts val="0"/>
              </a:spcAft>
              <a:buNone/>
              <a:tabLst>
                <a:tab pos="685800" algn="ctr"/>
              </a:tabLst>
            </a:pPr>
            <a:endParaRPr lang="en-US" sz="1800" dirty="0">
              <a:effectLst/>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0"/>
              </a:spcAft>
              <a:buNone/>
              <a:tabLst>
                <a:tab pos="685800" algn="ctr"/>
              </a:tabLst>
            </a:pPr>
            <a:r>
              <a:rPr lang="en-US" sz="1800" dirty="0">
                <a:effectLst/>
                <a:ea typeface="Times New Roman" panose="02020603050405020304" pitchFamily="18" charset="0"/>
                <a:cs typeface="Times New Roman" panose="02020603050405020304" pitchFamily="18" charset="0"/>
              </a:rPr>
              <a:t> Use the </a:t>
            </a:r>
            <a:r>
              <a:rPr lang="en-US" sz="1800" dirty="0">
                <a:cs typeface="Times New Roman" panose="02020603050405020304" pitchFamily="18" charset="0"/>
              </a:rPr>
              <a:t>MACMETGEN utility to generate synthetic MACCS weather files for the same site/year combinations using selected observational datasets as determined in Task 2.</a:t>
            </a:r>
          </a:p>
          <a:p>
            <a:pPr marL="0" marR="0" indent="0">
              <a:lnSpc>
                <a:spcPct val="115000"/>
              </a:lnSpc>
              <a:spcBef>
                <a:spcPts val="0"/>
              </a:spcBef>
              <a:spcAft>
                <a:spcPts val="0"/>
              </a:spcAft>
              <a:buNone/>
              <a:tabLst>
                <a:tab pos="685800" algn="ctr"/>
              </a:tabLst>
            </a:pPr>
            <a:endParaRPr lang="en-AU" sz="1800" dirty="0">
              <a:cs typeface="Times New Roman" panose="02020603050405020304" pitchFamily="18" charset="0"/>
            </a:endParaRPr>
          </a:p>
          <a:p>
            <a:pPr marL="0" indent="0">
              <a:lnSpc>
                <a:spcPct val="115000"/>
              </a:lnSpc>
              <a:spcBef>
                <a:spcPts val="0"/>
              </a:spcBef>
              <a:buNone/>
              <a:tabLst>
                <a:tab pos="685800" algn="ctr"/>
              </a:tabLst>
            </a:pPr>
            <a:endParaRPr lang="en-US" sz="1800" dirty="0">
              <a:cs typeface="Times New Roman" panose="02020603050405020304" pitchFamily="18" charset="0"/>
            </a:endParaRPr>
          </a:p>
          <a:p>
            <a:pPr marL="0" indent="0">
              <a:lnSpc>
                <a:spcPct val="115000"/>
              </a:lnSpc>
              <a:spcBef>
                <a:spcPts val="0"/>
              </a:spcBef>
              <a:buNone/>
              <a:tabLst>
                <a:tab pos="685800" algn="ctr"/>
              </a:tabLst>
            </a:pPr>
            <a:endParaRPr lang="en-US" sz="1800" dirty="0">
              <a:cs typeface="Times New Roman" panose="02020603050405020304" pitchFamily="18" charset="0"/>
            </a:endParaRPr>
          </a:p>
          <a:p>
            <a:pPr marL="0" indent="0">
              <a:lnSpc>
                <a:spcPct val="115000"/>
              </a:lnSpc>
              <a:spcBef>
                <a:spcPts val="0"/>
              </a:spcBef>
              <a:buNone/>
              <a:tabLst>
                <a:tab pos="685800" algn="ctr"/>
              </a:tabLst>
            </a:pPr>
            <a:r>
              <a:rPr lang="en-US" sz="1800" dirty="0">
                <a:cs typeface="Times New Roman" panose="02020603050405020304" pitchFamily="18" charset="0"/>
              </a:rPr>
              <a:t>Run MACCS to generate complementary cumulative distribution functions for peak time-integrated, air concentration (Chi/Q) and area under a deposition isopleth at a range of distances (e.g., 100m, 500m, 1 km, 10 km, 50 km).</a:t>
            </a:r>
          </a:p>
          <a:p>
            <a:pPr marL="0" indent="0">
              <a:lnSpc>
                <a:spcPct val="115000"/>
              </a:lnSpc>
              <a:spcBef>
                <a:spcPts val="0"/>
              </a:spcBef>
              <a:buNone/>
              <a:tabLst>
                <a:tab pos="685800" algn="ctr"/>
              </a:tabLst>
            </a:pPr>
            <a:endParaRPr lang="en-US" sz="1800" dirty="0">
              <a:cs typeface="Times New Roman" panose="02020603050405020304" pitchFamily="18" charset="0"/>
            </a:endParaRPr>
          </a:p>
          <a:p>
            <a:pPr marL="0" indent="0">
              <a:lnSpc>
                <a:spcPct val="115000"/>
              </a:lnSpc>
              <a:spcBef>
                <a:spcPts val="0"/>
              </a:spcBef>
              <a:buNone/>
              <a:tabLst>
                <a:tab pos="685800" algn="ctr"/>
              </a:tabLst>
            </a:pPr>
            <a:endParaRPr lang="en-US" sz="1800" dirty="0">
              <a:cs typeface="Times New Roman" panose="02020603050405020304" pitchFamily="18" charset="0"/>
            </a:endParaRPr>
          </a:p>
          <a:p>
            <a:pPr marL="0" marR="0" indent="0">
              <a:lnSpc>
                <a:spcPct val="125000"/>
              </a:lnSpc>
              <a:spcBef>
                <a:spcPts val="0"/>
              </a:spcBef>
              <a:buNone/>
              <a:tabLst>
                <a:tab pos="685800" algn="ctr"/>
              </a:tabLst>
            </a:pPr>
            <a:endParaRPr lang="en-US" sz="1800" dirty="0">
              <a:cs typeface="Times New Roman" panose="02020603050405020304" pitchFamily="18" charset="0"/>
            </a:endParaRPr>
          </a:p>
          <a:p>
            <a:pPr marL="0" marR="0" indent="0">
              <a:lnSpc>
                <a:spcPct val="125000"/>
              </a:lnSpc>
              <a:spcBef>
                <a:spcPts val="0"/>
              </a:spcBef>
              <a:buNone/>
              <a:tabLst>
                <a:tab pos="685800" algn="ctr"/>
              </a:tabLst>
            </a:pPr>
            <a:r>
              <a:rPr lang="en-US" sz="1800" dirty="0">
                <a:cs typeface="Times New Roman" panose="02020603050405020304" pitchFamily="18" charset="0"/>
              </a:rPr>
              <a:t>Compare the results from the observational data and the numerical reanalysis data to determine the potential error induced by using reanalysis data in place of in situ data.   </a:t>
            </a:r>
          </a:p>
          <a:p>
            <a:pPr marL="0" indent="0">
              <a:lnSpc>
                <a:spcPct val="115000"/>
              </a:lnSpc>
              <a:spcBef>
                <a:spcPts val="0"/>
              </a:spcBef>
              <a:buNone/>
              <a:tabLst>
                <a:tab pos="685800" algn="ctr"/>
              </a:tabLst>
            </a:pPr>
            <a:endParaRPr lang="en-US" sz="1800" dirty="0">
              <a:cs typeface="Times New Roman" panose="02020603050405020304" pitchFamily="18" charset="0"/>
            </a:endParaRPr>
          </a:p>
        </p:txBody>
      </p:sp>
      <p:sp>
        <p:nvSpPr>
          <p:cNvPr id="4" name="Rectangle 3">
            <a:extLst>
              <a:ext uri="{FF2B5EF4-FFF2-40B4-BE49-F238E27FC236}">
                <a16:creationId xmlns:a16="http://schemas.microsoft.com/office/drawing/2014/main" id="{B6B85B6B-9DFF-DEAD-648D-D58F1D111464}"/>
              </a:ext>
            </a:extLst>
          </p:cNvPr>
          <p:cNvSpPr/>
          <p:nvPr/>
        </p:nvSpPr>
        <p:spPr>
          <a:xfrm>
            <a:off x="457200" y="1401562"/>
            <a:ext cx="8229600" cy="3972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Task 3</a:t>
            </a:r>
          </a:p>
        </p:txBody>
      </p:sp>
      <p:sp>
        <p:nvSpPr>
          <p:cNvPr id="5" name="Rectangle 4">
            <a:extLst>
              <a:ext uri="{FF2B5EF4-FFF2-40B4-BE49-F238E27FC236}">
                <a16:creationId xmlns:a16="http://schemas.microsoft.com/office/drawing/2014/main" id="{01AB993E-5DF1-52F0-3605-30305DE6AB59}"/>
              </a:ext>
            </a:extLst>
          </p:cNvPr>
          <p:cNvSpPr/>
          <p:nvPr/>
        </p:nvSpPr>
        <p:spPr>
          <a:xfrm>
            <a:off x="457200" y="2755578"/>
            <a:ext cx="8229600" cy="3972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Task 4</a:t>
            </a:r>
          </a:p>
        </p:txBody>
      </p:sp>
      <p:sp>
        <p:nvSpPr>
          <p:cNvPr id="7" name="Rectangle 6">
            <a:extLst>
              <a:ext uri="{FF2B5EF4-FFF2-40B4-BE49-F238E27FC236}">
                <a16:creationId xmlns:a16="http://schemas.microsoft.com/office/drawing/2014/main" id="{257CB1A4-66DE-55A9-2FF3-C7F59573CEEC}"/>
              </a:ext>
            </a:extLst>
          </p:cNvPr>
          <p:cNvSpPr/>
          <p:nvPr/>
        </p:nvSpPr>
        <p:spPr>
          <a:xfrm>
            <a:off x="457200" y="4440870"/>
            <a:ext cx="8229600" cy="3972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Task 5</a:t>
            </a:r>
          </a:p>
        </p:txBody>
      </p:sp>
    </p:spTree>
    <p:extLst>
      <p:ext uri="{BB962C8B-B14F-4D97-AF65-F5344CB8AC3E}">
        <p14:creationId xmlns:p14="http://schemas.microsoft.com/office/powerpoint/2010/main" val="577050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0C492-B29C-2DCE-CD6A-91DE30B3DBDD}"/>
              </a:ext>
            </a:extLst>
          </p:cNvPr>
          <p:cNvSpPr>
            <a:spLocks noGrp="1"/>
          </p:cNvSpPr>
          <p:nvPr>
            <p:ph type="title"/>
          </p:nvPr>
        </p:nvSpPr>
        <p:spPr/>
        <p:txBody>
          <a:bodyPr/>
          <a:lstStyle/>
          <a:p>
            <a:r>
              <a:rPr lang="en-US" dirty="0"/>
              <a:t>Case Studies</a:t>
            </a:r>
          </a:p>
        </p:txBody>
      </p:sp>
      <p:graphicFrame>
        <p:nvGraphicFramePr>
          <p:cNvPr id="4" name="Content Placeholder 3">
            <a:extLst>
              <a:ext uri="{FF2B5EF4-FFF2-40B4-BE49-F238E27FC236}">
                <a16:creationId xmlns:a16="http://schemas.microsoft.com/office/drawing/2014/main" id="{43B81929-5467-1C67-E9C9-2AF079DEAA03}"/>
              </a:ext>
            </a:extLst>
          </p:cNvPr>
          <p:cNvGraphicFramePr>
            <a:graphicFrameLocks noGrp="1"/>
          </p:cNvGraphicFramePr>
          <p:nvPr>
            <p:ph idx="1"/>
            <p:extLst>
              <p:ext uri="{D42A27DB-BD31-4B8C-83A1-F6EECF244321}">
                <p14:modId xmlns:p14="http://schemas.microsoft.com/office/powerpoint/2010/main" val="4034627727"/>
              </p:ext>
            </p:extLst>
          </p:nvPr>
        </p:nvGraphicFramePr>
        <p:xfrm>
          <a:off x="1189607" y="1828800"/>
          <a:ext cx="6960094" cy="3467597"/>
        </p:xfrm>
        <a:graphic>
          <a:graphicData uri="http://schemas.openxmlformats.org/drawingml/2006/table">
            <a:tbl>
              <a:tblPr>
                <a:tableStyleId>{35758FB7-9AC5-4552-8A53-C91805E547FA}</a:tableStyleId>
              </a:tblPr>
              <a:tblGrid>
                <a:gridCol w="3480047">
                  <a:extLst>
                    <a:ext uri="{9D8B030D-6E8A-4147-A177-3AD203B41FA5}">
                      <a16:colId xmlns:a16="http://schemas.microsoft.com/office/drawing/2014/main" val="2641097822"/>
                    </a:ext>
                  </a:extLst>
                </a:gridCol>
                <a:gridCol w="3480047">
                  <a:extLst>
                    <a:ext uri="{9D8B030D-6E8A-4147-A177-3AD203B41FA5}">
                      <a16:colId xmlns:a16="http://schemas.microsoft.com/office/drawing/2014/main" val="215359829"/>
                    </a:ext>
                  </a:extLst>
                </a:gridCol>
              </a:tblGrid>
              <a:tr h="640693">
                <a:tc>
                  <a:txBody>
                    <a:bodyPr/>
                    <a:lstStyle/>
                    <a:p>
                      <a:pPr marL="0" marR="0">
                        <a:lnSpc>
                          <a:spcPct val="107000"/>
                        </a:lnSpc>
                        <a:spcBef>
                          <a:spcPts val="0"/>
                        </a:spcBef>
                        <a:spcAft>
                          <a:spcPts val="0"/>
                        </a:spcAft>
                      </a:pPr>
                      <a:r>
                        <a:rPr lang="en-US" sz="2800" b="1" kern="100" dirty="0">
                          <a:effectLst/>
                        </a:rPr>
                        <a:t>Identifier </a:t>
                      </a:r>
                      <a:endParaRPr lang="en-US" sz="2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800" b="1" kern="100" dirty="0">
                          <a:effectLst/>
                        </a:rPr>
                        <a:t>Description </a:t>
                      </a:r>
                      <a:endParaRPr lang="en-US" sz="4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19970800"/>
                  </a:ext>
                </a:extLst>
              </a:tr>
              <a:tr h="548915">
                <a:tc>
                  <a:txBody>
                    <a:bodyPr/>
                    <a:lstStyle/>
                    <a:p>
                      <a:pPr marL="0" marR="0">
                        <a:lnSpc>
                          <a:spcPct val="107000"/>
                        </a:lnSpc>
                        <a:spcBef>
                          <a:spcPts val="0"/>
                        </a:spcBef>
                        <a:spcAft>
                          <a:spcPts val="0"/>
                        </a:spcAft>
                      </a:pPr>
                      <a:r>
                        <a:rPr lang="en-US" sz="2400" kern="100" dirty="0">
                          <a:effectLst/>
                        </a:rPr>
                        <a:t>A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kern="100" dirty="0">
                          <a:effectLst/>
                        </a:rPr>
                        <a:t>Large river valley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6376769"/>
                  </a:ext>
                </a:extLst>
              </a:tr>
              <a:tr h="541538">
                <a:tc>
                  <a:txBody>
                    <a:bodyPr/>
                    <a:lstStyle/>
                    <a:p>
                      <a:pPr marL="0" marR="0">
                        <a:lnSpc>
                          <a:spcPct val="107000"/>
                        </a:lnSpc>
                        <a:spcBef>
                          <a:spcPts val="0"/>
                        </a:spcBef>
                        <a:spcAft>
                          <a:spcPts val="0"/>
                        </a:spcAft>
                      </a:pPr>
                      <a:r>
                        <a:rPr lang="en-US" sz="2400" kern="100" dirty="0">
                          <a:effectLst/>
                        </a:rPr>
                        <a:t>B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kern="100" dirty="0">
                          <a:effectLst/>
                        </a:rPr>
                        <a:t>Central midwestern plain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5500435"/>
                  </a:ext>
                </a:extLst>
              </a:tr>
              <a:tr h="790690">
                <a:tc>
                  <a:txBody>
                    <a:bodyPr/>
                    <a:lstStyle/>
                    <a:p>
                      <a:pPr marL="0" marR="0">
                        <a:lnSpc>
                          <a:spcPct val="107000"/>
                        </a:lnSpc>
                        <a:spcBef>
                          <a:spcPts val="0"/>
                        </a:spcBef>
                        <a:spcAft>
                          <a:spcPts val="0"/>
                        </a:spcAft>
                      </a:pPr>
                      <a:r>
                        <a:rPr lang="en-US" sz="2400" kern="100" dirty="0">
                          <a:effectLst/>
                        </a:rPr>
                        <a:t>C</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kern="100" dirty="0">
                          <a:effectLst/>
                        </a:rPr>
                        <a:t>Alaska coastal site with orography</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0245995"/>
                  </a:ext>
                </a:extLst>
              </a:tr>
              <a:tr h="945761">
                <a:tc>
                  <a:txBody>
                    <a:bodyPr/>
                    <a:lstStyle/>
                    <a:p>
                      <a:pPr marL="0" marR="0">
                        <a:lnSpc>
                          <a:spcPct val="107000"/>
                        </a:lnSpc>
                        <a:spcBef>
                          <a:spcPts val="0"/>
                        </a:spcBef>
                        <a:spcAft>
                          <a:spcPts val="0"/>
                        </a:spcAft>
                      </a:pPr>
                      <a:r>
                        <a:rPr lang="en-US" sz="2400" kern="100" dirty="0">
                          <a:effectLst/>
                        </a:rPr>
                        <a:t>D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kern="100" dirty="0">
                          <a:effectLst/>
                        </a:rPr>
                        <a:t>U.S. Gulf Coast with a potential for sea breezes </a:t>
                      </a:r>
                      <a:endParaRPr lang="en-US" sz="3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89964788"/>
                  </a:ext>
                </a:extLst>
              </a:tr>
            </a:tbl>
          </a:graphicData>
        </a:graphic>
      </p:graphicFrame>
    </p:spTree>
    <p:extLst>
      <p:ext uri="{BB962C8B-B14F-4D97-AF65-F5344CB8AC3E}">
        <p14:creationId xmlns:p14="http://schemas.microsoft.com/office/powerpoint/2010/main" val="401499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F692-BC58-3D32-47BD-A5DF32D4EC78}"/>
              </a:ext>
            </a:extLst>
          </p:cNvPr>
          <p:cNvSpPr>
            <a:spLocks noGrp="1"/>
          </p:cNvSpPr>
          <p:nvPr>
            <p:ph type="title"/>
          </p:nvPr>
        </p:nvSpPr>
        <p:spPr/>
        <p:txBody>
          <a:bodyPr>
            <a:normAutofit/>
          </a:bodyPr>
          <a:lstStyle/>
          <a:p>
            <a:r>
              <a:rPr lang="en-US" dirty="0"/>
              <a:t>Meteorological Observations</a:t>
            </a:r>
          </a:p>
        </p:txBody>
      </p:sp>
      <p:sp>
        <p:nvSpPr>
          <p:cNvPr id="6" name="Content Placeholder 5">
            <a:extLst>
              <a:ext uri="{FF2B5EF4-FFF2-40B4-BE49-F238E27FC236}">
                <a16:creationId xmlns:a16="http://schemas.microsoft.com/office/drawing/2014/main" id="{44E0A6E2-3C99-5550-FC8A-868977436D0E}"/>
              </a:ext>
            </a:extLst>
          </p:cNvPr>
          <p:cNvSpPr>
            <a:spLocks noGrp="1"/>
          </p:cNvSpPr>
          <p:nvPr>
            <p:ph idx="1"/>
          </p:nvPr>
        </p:nvSpPr>
        <p:spPr/>
        <p:txBody>
          <a:bodyPr>
            <a:normAutofit fontScale="92500" lnSpcReduction="20000"/>
          </a:bodyPr>
          <a:lstStyle/>
          <a:p>
            <a:r>
              <a:rPr lang="en-US" dirty="0"/>
              <a:t>MACCS file format requirements: </a:t>
            </a:r>
            <a:endParaRPr lang="en-US" sz="2100" dirty="0"/>
          </a:p>
          <a:p>
            <a:pPr lvl="1"/>
            <a:r>
              <a:rPr lang="en-US" sz="2100" dirty="0"/>
              <a:t>Meteorological data at one-hour intervals that include day, time, surface wind direction, wind speed, stability class, and precipitation rate, and mixing height (optional).</a:t>
            </a:r>
          </a:p>
          <a:p>
            <a:r>
              <a:rPr lang="en-US" dirty="0"/>
              <a:t>Meteorological Data Sources:</a:t>
            </a:r>
          </a:p>
          <a:p>
            <a:pPr marL="342900" marR="0" lvl="0" indent="-342900">
              <a:lnSpc>
                <a:spcPct val="107000"/>
              </a:lnSpc>
              <a:spcBef>
                <a:spcPts val="0"/>
              </a:spcBef>
              <a:spcAft>
                <a:spcPts val="0"/>
              </a:spcAft>
              <a:buFont typeface="Symbol" panose="05050102010706020507" pitchFamily="18" charset="2"/>
              <a:buChar char=""/>
            </a:pPr>
            <a:r>
              <a:rPr lang="en-US" sz="2100" dirty="0">
                <a:effectLst/>
                <a:latin typeface="Calibri" panose="020F0502020204030204" pitchFamily="34" charset="0"/>
                <a:ea typeface="Calibri" panose="020F0502020204030204" pitchFamily="34" charset="0"/>
                <a:cs typeface="Times New Roman" panose="02020603050405020304" pitchFamily="18" charset="0"/>
              </a:rPr>
              <a:t>Federally Managed Weather Networks</a:t>
            </a:r>
          </a:p>
          <a:p>
            <a:pPr marL="742950" marR="0" lvl="1" indent="-285750">
              <a:lnSpc>
                <a:spcPct val="107000"/>
              </a:lnSpc>
              <a:spcBef>
                <a:spcPts val="0"/>
              </a:spcBef>
              <a:spcAft>
                <a:spcPts val="0"/>
              </a:spcAft>
              <a:buFont typeface="Courier New" panose="02070309020205020404" pitchFamily="49" charset="0"/>
              <a:buChar char="o"/>
            </a:pPr>
            <a:r>
              <a:rPr lang="en-US" sz="2100" dirty="0">
                <a:effectLst/>
                <a:latin typeface="Calibri" panose="020F0502020204030204" pitchFamily="34" charset="0"/>
                <a:ea typeface="Calibri" panose="020F0502020204030204" pitchFamily="34" charset="0"/>
                <a:cs typeface="Times New Roman" panose="02020603050405020304" pitchFamily="18" charset="0"/>
              </a:rPr>
              <a:t>NWS – National Weather Service Network of Meteorological Towers </a:t>
            </a:r>
            <a:r>
              <a:rPr lang="en-US" sz="2100" dirty="0">
                <a:latin typeface="Calibri" panose="020F0502020204030204" pitchFamily="34" charset="0"/>
                <a:cs typeface="Times New Roman" panose="02020603050405020304" pitchFamily="18" charset="0"/>
              </a:rPr>
              <a:t>– report temperature, humidity, wind speed and direction, atmospheric pressure, precipitation, solar radiation - </a:t>
            </a:r>
            <a:r>
              <a:rPr lang="en-US" sz="21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https://www.weather.gov/</a:t>
            </a:r>
            <a:r>
              <a:rPr lang="en-US" sz="2100" dirty="0">
                <a:effectLst/>
                <a:latin typeface="Calibri" panose="020F0502020204030204" pitchFamily="34" charset="0"/>
                <a:ea typeface="Calibri" panose="020F0502020204030204" pitchFamily="34" charset="0"/>
                <a:cs typeface="Times New Roman" panose="02020603050405020304" pitchFamily="18" charset="0"/>
              </a:rPr>
              <a:t> </a:t>
            </a:r>
          </a:p>
          <a:p>
            <a:pPr lvl="1">
              <a:lnSpc>
                <a:spcPct val="107000"/>
              </a:lnSpc>
              <a:spcBef>
                <a:spcPts val="0"/>
              </a:spcBef>
              <a:buFont typeface="Courier New" panose="02070309020205020404" pitchFamily="49" charset="0"/>
              <a:buChar char="o"/>
            </a:pPr>
            <a:r>
              <a:rPr lang="en-US" sz="2100" dirty="0">
                <a:effectLst/>
                <a:latin typeface="Calibri" panose="020F0502020204030204" pitchFamily="34" charset="0"/>
                <a:ea typeface="Calibri" panose="020F0502020204030204" pitchFamily="34" charset="0"/>
                <a:cs typeface="Times New Roman" panose="02020603050405020304" pitchFamily="18" charset="0"/>
              </a:rPr>
              <a:t>ASOS/AWOS – Automated Surface/Weather Observing Systems at airports - </a:t>
            </a:r>
            <a:r>
              <a:rPr lang="en-US" sz="2100" dirty="0">
                <a:latin typeface="Calibri" panose="020F0502020204030204" pitchFamily="34" charset="0"/>
                <a:cs typeface="Times New Roman" panose="02020603050405020304" pitchFamily="18" charset="0"/>
              </a:rPr>
              <a:t>Stations include sensors to measure wind speed and direction, dew point, air temperature, and station pressure. The vast majority also measure precipitation type and amount, visibility, and cloud height and thickness.  </a:t>
            </a:r>
            <a:r>
              <a:rPr lang="en-US" sz="21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https://www.ncei.noaa.gov/products/land-based-station/automated-surface-weather-observing-systems</a:t>
            </a:r>
            <a:r>
              <a:rPr lang="en-US" sz="2100" dirty="0">
                <a:effectLst/>
                <a:latin typeface="Calibri" panose="020F0502020204030204" pitchFamily="34" charset="0"/>
                <a:ea typeface="Calibri" panose="020F0502020204030204" pitchFamily="34" charset="0"/>
                <a:cs typeface="Times New Roman" panose="02020603050405020304" pitchFamily="18" charset="0"/>
              </a:rPr>
              <a:t> </a:t>
            </a:r>
          </a:p>
          <a:p>
            <a:pPr marL="742950" marR="0" lvl="1" indent="-285750">
              <a:lnSpc>
                <a:spcPct val="107000"/>
              </a:lnSpc>
              <a:spcBef>
                <a:spcPts val="0"/>
              </a:spcBef>
              <a:spcAft>
                <a:spcPts val="0"/>
              </a:spcAft>
              <a:buFont typeface="Courier New" panose="02070309020205020404" pitchFamily="49" charset="0"/>
              <a:buChar char="o"/>
            </a:pP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7755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4F692-BC58-3D32-47BD-A5DF32D4EC78}"/>
              </a:ext>
            </a:extLst>
          </p:cNvPr>
          <p:cNvSpPr>
            <a:spLocks noGrp="1"/>
          </p:cNvSpPr>
          <p:nvPr>
            <p:ph type="title"/>
          </p:nvPr>
        </p:nvSpPr>
        <p:spPr/>
        <p:txBody>
          <a:bodyPr>
            <a:normAutofit/>
          </a:bodyPr>
          <a:lstStyle/>
          <a:p>
            <a:r>
              <a:rPr lang="en-US" dirty="0"/>
              <a:t>Meteorological Observations</a:t>
            </a:r>
          </a:p>
        </p:txBody>
      </p:sp>
      <p:sp>
        <p:nvSpPr>
          <p:cNvPr id="6" name="Content Placeholder 5">
            <a:extLst>
              <a:ext uri="{FF2B5EF4-FFF2-40B4-BE49-F238E27FC236}">
                <a16:creationId xmlns:a16="http://schemas.microsoft.com/office/drawing/2014/main" id="{44E0A6E2-3C99-5550-FC8A-868977436D0E}"/>
              </a:ext>
            </a:extLst>
          </p:cNvPr>
          <p:cNvSpPr>
            <a:spLocks noGrp="1"/>
          </p:cNvSpPr>
          <p:nvPr>
            <p:ph idx="1"/>
          </p:nvPr>
        </p:nvSpPr>
        <p:spPr/>
        <p:txBody>
          <a:bodyPr>
            <a:normAutofit lnSpcReduction="10000"/>
          </a:bodyPr>
          <a:lstStyle/>
          <a:p>
            <a:pPr>
              <a:lnSpc>
                <a:spcPct val="107000"/>
              </a:lnSpc>
              <a:spcBef>
                <a:spcPts val="0"/>
              </a:spcBef>
              <a:buFont typeface="Arial" panose="020B0604020202020204" pitchFamily="34" charset="0"/>
              <a:buChar char="•"/>
            </a:pPr>
            <a:r>
              <a:rPr lang="en-US" sz="2400" dirty="0">
                <a:effectLst/>
                <a:ea typeface="Calibri" panose="020F0502020204030204" pitchFamily="34" charset="0"/>
                <a:cs typeface="Times New Roman" panose="02020603050405020304" pitchFamily="18" charset="0"/>
              </a:rPr>
              <a:t>RAWS – US Federal Interagency Remote Automatic Weather Stations </a:t>
            </a:r>
            <a:r>
              <a:rPr lang="en-US" sz="2400" u="sng" dirty="0">
                <a:solidFill>
                  <a:srgbClr val="0000FF"/>
                </a:solidFill>
                <a:effectLst/>
                <a:ea typeface="Calibri" panose="020F0502020204030204" pitchFamily="34" charset="0"/>
                <a:cs typeface="Times New Roman" panose="02020603050405020304" pitchFamily="18" charset="0"/>
                <a:hlinkClick r:id="rId3"/>
              </a:rPr>
              <a:t>https://weather.nifc.gov/</a:t>
            </a:r>
            <a:r>
              <a:rPr lang="en-US" sz="2400" dirty="0">
                <a:effectLst/>
                <a:ea typeface="Calibri" panose="020F0502020204030204" pitchFamily="34" charset="0"/>
                <a:cs typeface="Times New Roman" panose="02020603050405020304" pitchFamily="18" charset="0"/>
              </a:rPr>
              <a:t>  (~3,000 stations, used to monitor wildfire conditions, operated by US Forest Service and Burea</a:t>
            </a:r>
            <a:r>
              <a:rPr lang="en-US" sz="2400" dirty="0">
                <a:ea typeface="Calibri" panose="020F0502020204030204" pitchFamily="34" charset="0"/>
                <a:cs typeface="Times New Roman" panose="02020603050405020304" pitchFamily="18" charset="0"/>
              </a:rPr>
              <a:t>u of Land Management</a:t>
            </a:r>
            <a:r>
              <a:rPr lang="en-US" sz="2400" dirty="0">
                <a:effectLst/>
                <a:ea typeface="Calibri" panose="020F0502020204030204" pitchFamily="34" charset="0"/>
                <a:cs typeface="Times New Roman" panose="02020603050405020304" pitchFamily="18" charset="0"/>
              </a:rPr>
              <a:t>) – report </a:t>
            </a:r>
            <a:r>
              <a:rPr lang="en-US" sz="2400" b="0" i="0" dirty="0">
                <a:solidFill>
                  <a:srgbClr val="040C28"/>
                </a:solidFill>
                <a:effectLst/>
              </a:rPr>
              <a:t>wind speed and direction, air temperature, precipitation, relative humidity, solar radiation and fuel moisture.</a:t>
            </a:r>
            <a:endParaRPr lang="en-US" sz="2400" dirty="0">
              <a:effectLst/>
              <a:ea typeface="Calibri" panose="020F0502020204030204" pitchFamily="34" charset="0"/>
              <a:cs typeface="Times New Roman" panose="02020603050405020304" pitchFamily="18" charset="0"/>
            </a:endParaRPr>
          </a:p>
          <a:p>
            <a:pPr>
              <a:lnSpc>
                <a:spcPct val="107000"/>
              </a:lnSpc>
              <a:spcBef>
                <a:spcPts val="0"/>
              </a:spcBef>
              <a:buFont typeface="Arial" panose="020B0604020202020204" pitchFamily="34" charset="0"/>
              <a:buChar char="•"/>
            </a:pPr>
            <a:endParaRPr lang="en-US" sz="2400" dirty="0">
              <a:effectLst/>
              <a:ea typeface="Calibri" panose="020F0502020204030204" pitchFamily="34" charset="0"/>
              <a:cs typeface="Times New Roman" panose="02020603050405020304" pitchFamily="18" charset="0"/>
            </a:endParaRPr>
          </a:p>
          <a:p>
            <a:pPr marL="400050">
              <a:lnSpc>
                <a:spcPct val="107000"/>
              </a:lnSpc>
              <a:spcBef>
                <a:spcPts val="0"/>
              </a:spcBef>
              <a:buFont typeface="Arial" panose="020B0604020202020204" pitchFamily="34" charset="0"/>
              <a:buChar char="•"/>
            </a:pPr>
            <a:r>
              <a:rPr lang="en-US" sz="2400" dirty="0">
                <a:effectLst/>
                <a:ea typeface="Calibri" panose="020F0502020204030204" pitchFamily="34" charset="0"/>
                <a:cs typeface="Times New Roman" panose="02020603050405020304" pitchFamily="18" charset="0"/>
              </a:rPr>
              <a:t>SNOTEL – Snow Telemetry Network- ~900 sites in remote mountainous sites. Monitor snowpack, precipitation, temperature, etc.  </a:t>
            </a:r>
            <a:r>
              <a:rPr lang="en-US" sz="2400" u="sng" dirty="0">
                <a:solidFill>
                  <a:srgbClr val="0000FF"/>
                </a:solidFill>
                <a:effectLst/>
                <a:ea typeface="Calibri" panose="020F0502020204030204" pitchFamily="34" charset="0"/>
                <a:cs typeface="Times New Roman" panose="02020603050405020304" pitchFamily="18" charset="0"/>
                <a:hlinkClick r:id="rId4"/>
              </a:rPr>
              <a:t>https://www.nrcs.usda.gov/wps/portal/wcc/home/aboutUs/monitoringPrograms/automatedSnowMonitoring/</a:t>
            </a:r>
            <a:r>
              <a:rPr lang="en-US" sz="2400" dirty="0">
                <a:effectLst/>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0609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 Style 2-White Background.pptx" id="{F350B1AB-8B3E-4731-9E2B-143C39AD6FB2}" vid="{7ABC5A37-6756-442E-BB29-F55D99987DA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ED311BD9C53A64BA35A594801500659" ma:contentTypeVersion="13" ma:contentTypeDescription="Create a new document." ma:contentTypeScope="" ma:versionID="e2580f1ae38ff0183ff9e63d725a925f">
  <xsd:schema xmlns:xsd="http://www.w3.org/2001/XMLSchema" xmlns:xs="http://www.w3.org/2001/XMLSchema" xmlns:p="http://schemas.microsoft.com/office/2006/metadata/properties" xmlns:ns1="http://schemas.microsoft.com/sharepoint/v3" xmlns:ns3="087ed9da-973a-458e-ba2b-639733953c26" xmlns:ns4="0cecad8f-305c-4ab2-8046-db3b11566c17" targetNamespace="http://schemas.microsoft.com/office/2006/metadata/properties" ma:root="true" ma:fieldsID="ed7a1dbe4db0063483bb42c99bb25b0d" ns1:_="" ns3:_="" ns4:_="">
    <xsd:import namespace="http://schemas.microsoft.com/sharepoint/v3"/>
    <xsd:import namespace="087ed9da-973a-458e-ba2b-639733953c26"/>
    <xsd:import namespace="0cecad8f-305c-4ab2-8046-db3b11566c1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1:_ip_UnifiedCompliancePolicyProperties" minOccurs="0"/>
                <xsd:element ref="ns1:_ip_UnifiedCompliancePolicyUIAction"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7ed9da-973a-458e-ba2b-639733953c2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ecad8f-305c-4ab2-8046-db3b11566c1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D0A703-3D2D-4CAB-B7DA-C9302DA89051}">
  <ds:schemaRefs>
    <ds:schemaRef ds:uri="http://schemas.microsoft.com/sharepoint/v3/contenttype/forms"/>
  </ds:schemaRefs>
</ds:datastoreItem>
</file>

<file path=customXml/itemProps2.xml><?xml version="1.0" encoding="utf-8"?>
<ds:datastoreItem xmlns:ds="http://schemas.openxmlformats.org/officeDocument/2006/customXml" ds:itemID="{5E35FF44-E873-4D4F-A50E-26C8A09CCC8F}">
  <ds:schemaRefs>
    <ds:schemaRef ds:uri="0cecad8f-305c-4ab2-8046-db3b11566c17"/>
    <ds:schemaRef ds:uri="http://schemas.microsoft.com/office/infopath/2007/PartnerControls"/>
    <ds:schemaRef ds:uri="http://purl.org/dc/terms/"/>
    <ds:schemaRef ds:uri="087ed9da-973a-458e-ba2b-639733953c26"/>
    <ds:schemaRef ds:uri="http://purl.org/dc/dcmitype/"/>
    <ds:schemaRef ds:uri="http://schemas.microsoft.com/office/2006/documentManagement/types"/>
    <ds:schemaRef ds:uri="http://schemas.microsoft.com/sharepoint/v3"/>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A7D8C2B-666F-4474-8B43-CC9FA554ED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87ed9da-973a-458e-ba2b-639733953c26"/>
    <ds:schemaRef ds:uri="0cecad8f-305c-4ab2-8046-db3b11566c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8d01475-c3b5-436a-a065-5def4c64f52e}" enabled="0" method="" siteId="{e8d01475-c3b5-436a-a065-5def4c64f52e}" removed="1"/>
</clbl:labelList>
</file>

<file path=docProps/app.xml><?xml version="1.0" encoding="utf-8"?>
<Properties xmlns="http://schemas.openxmlformats.org/officeDocument/2006/extended-properties" xmlns:vt="http://schemas.openxmlformats.org/officeDocument/2006/docPropsVTypes">
  <Template>Presentation Style 2-White Background</Template>
  <TotalTime>1900</TotalTime>
  <Words>1683</Words>
  <Application>Microsoft Office PowerPoint</Application>
  <PresentationFormat>On-screen Show (4:3)</PresentationFormat>
  <Paragraphs>109</Paragraphs>
  <Slides>16</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Courier New</vt:lpstr>
      <vt:lpstr>Garamond</vt:lpstr>
      <vt:lpstr>Google Sans</vt:lpstr>
      <vt:lpstr>Source Sans Pro</vt:lpstr>
      <vt:lpstr>Symbol</vt:lpstr>
      <vt:lpstr>Office Theme</vt:lpstr>
      <vt:lpstr>Using NCEP Data to Support Severe Accident Consequence Analysis at Locations without Onsite Meteorological Data</vt:lpstr>
      <vt:lpstr>Background</vt:lpstr>
      <vt:lpstr>Background</vt:lpstr>
      <vt:lpstr>Future Focused Research</vt:lpstr>
      <vt:lpstr>Project Tasks</vt:lpstr>
      <vt:lpstr>Project Tasks</vt:lpstr>
      <vt:lpstr>Case Studies</vt:lpstr>
      <vt:lpstr>Meteorological Observations</vt:lpstr>
      <vt:lpstr>Meteorological Observations</vt:lpstr>
      <vt:lpstr>What is Numerical Reanalysis?</vt:lpstr>
      <vt:lpstr>Numerical Reanalysis Datasets</vt:lpstr>
      <vt:lpstr>Numerical Reanalysis Datasets</vt:lpstr>
      <vt:lpstr>Numerical Reanalysis Datasets</vt:lpstr>
      <vt:lpstr>MacMetGen Utility</vt:lpstr>
      <vt:lpstr>Summary</vt:lpstr>
      <vt:lpstr>Questions   Contact:  Elena.Yegorova@nrc.gov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NRC/NOAA Technical Exchange</dc:title>
  <dc:creator>Elena Yegorova</dc:creator>
  <cp:lastModifiedBy>Elena Yegorova</cp:lastModifiedBy>
  <cp:revision>1</cp:revision>
  <dcterms:created xsi:type="dcterms:W3CDTF">2023-08-10T18:56:29Z</dcterms:created>
  <dcterms:modified xsi:type="dcterms:W3CDTF">2023-09-12T03:08:24Z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0x0101005ED311BD9C53A64BA35A594801500659</vt:lpwstr>
  </property>
  <property fmtid="{D5CDD505-2E9C-101B-9397-08002B2CF9AE}" pid="3" name="Order">
    <vt:r8>8800</vt:r8>
  </property>
</Properties>
</file>